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4"/>
  </p:notesMasterIdLst>
  <p:sldIdLst>
    <p:sldId id="256" r:id="rId2"/>
    <p:sldId id="323" r:id="rId3"/>
    <p:sldId id="320" r:id="rId4"/>
    <p:sldId id="325" r:id="rId5"/>
    <p:sldId id="330" r:id="rId6"/>
    <p:sldId id="324" r:id="rId7"/>
    <p:sldId id="322" r:id="rId8"/>
    <p:sldId id="332" r:id="rId9"/>
    <p:sldId id="327" r:id="rId10"/>
    <p:sldId id="326" r:id="rId11"/>
    <p:sldId id="328" r:id="rId12"/>
    <p:sldId id="329" r:id="rId13"/>
    <p:sldId id="351" r:id="rId14"/>
    <p:sldId id="331" r:id="rId15"/>
    <p:sldId id="333" r:id="rId16"/>
    <p:sldId id="334" r:id="rId17"/>
    <p:sldId id="335" r:id="rId18"/>
    <p:sldId id="341" r:id="rId19"/>
    <p:sldId id="336" r:id="rId20"/>
    <p:sldId id="337" r:id="rId21"/>
    <p:sldId id="342" r:id="rId22"/>
    <p:sldId id="346" r:id="rId23"/>
    <p:sldId id="338" r:id="rId24"/>
    <p:sldId id="347" r:id="rId25"/>
    <p:sldId id="340" r:id="rId26"/>
    <p:sldId id="343" r:id="rId27"/>
    <p:sldId id="345" r:id="rId28"/>
    <p:sldId id="339" r:id="rId29"/>
    <p:sldId id="348" r:id="rId30"/>
    <p:sldId id="349" r:id="rId31"/>
    <p:sldId id="350" r:id="rId32"/>
    <p:sldId id="35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915"/>
    <a:srgbClr val="00B0F0"/>
    <a:srgbClr val="F2F2F2"/>
    <a:srgbClr val="7F7F7F"/>
    <a:srgbClr val="C86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83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16/10/2024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94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793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96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60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546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843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520D4-9E09-9E67-2AC1-75EC26677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FC185C-C6EC-E9CB-F8A9-CC5AA5E32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723402-0DB3-103B-5068-F56B23FA6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5156BB-E5AE-7449-F238-7E696A382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53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e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cv/opencv/blob/4.4.0/LICENSE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opencv/opencv/blob/master/LICENS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://opencv.org/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hyperlink" Target="http://opencv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SC19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Image </a:t>
            </a:r>
            <a:r>
              <a:rPr lang="fr-FR" sz="4400" dirty="0" err="1">
                <a:latin typeface="Bahnschrift SemiBold" panose="020B0502040204020203" pitchFamily="34" charset="0"/>
              </a:rPr>
              <a:t>processing</a:t>
            </a:r>
            <a:r>
              <a:rPr lang="fr-FR" sz="4400" dirty="0">
                <a:latin typeface="Bahnschrift SemiBold" panose="020B0502040204020203" pitchFamily="34" charset="0"/>
              </a:rPr>
              <a:t> </a:t>
            </a:r>
            <a:r>
              <a:rPr lang="fr-FR" sz="4400" dirty="0" err="1">
                <a:latin typeface="Bahnschrift SemiBold" panose="020B0502040204020203" pitchFamily="34" charset="0"/>
              </a:rPr>
              <a:t>with</a:t>
            </a:r>
            <a:r>
              <a:rPr lang="fr-FR" sz="4400" dirty="0">
                <a:latin typeface="Bahnschrift SemiBold" panose="020B0502040204020203" pitchFamily="34" charset="0"/>
              </a:rPr>
              <a:t> </a:t>
            </a:r>
            <a:r>
              <a:rPr lang="fr-FR" sz="4400" dirty="0" err="1">
                <a:latin typeface="Bahnschrift SemiBold" panose="020B0502040204020203" pitchFamily="34" charset="0"/>
              </a:rPr>
              <a:t>OpenCV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62500" lnSpcReduction="20000"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2000" dirty="0">
                <a:latin typeface="Bahnschrift Light" panose="020B0502040204020203" pitchFamily="34" charset="0"/>
              </a:rPr>
              <a:t>Formation Continue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i="1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Resolution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B3002B-F86E-FEC9-3B78-79FA42DB8F1A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82B03A-DB1E-952A-7B77-2C41F52E704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1C851-5014-B4D5-D93F-3A93B61862AD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1165D-0E5B-A76B-E73D-E5360806B341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31FFA-09D8-E464-0AB9-4B54460BEE60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2FAFB-B407-2761-99A2-322F8A0580C9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9D393-F948-91D3-6145-7A7325E77503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27B3D-DBCD-AB4C-5245-259854498D3E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3ACA9-E3C5-62BF-4E8F-12888392E048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821739-128E-DC9F-3E12-4357CB00DC5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FA085-C251-C9F6-3D6F-9DC93FE369F5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C98DA8A-E50E-7231-709F-33417DBD117C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0C50F02-AAA2-52DD-675B-79E4D082CDBB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F938D73-3B49-F2C0-36D4-0DCFACE377A2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10A648-B24D-A14B-59FE-AC84C587E67A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1D95A-1401-4CD2-F42A-96806E755C3A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89CA29-93BB-2677-42FD-ECD81E20242A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B0DA9F-BA0A-6990-B8F6-267B8B7EF8B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7FF5-FDC2-689F-5E45-BDBFEAE6B75E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FE401A-3FAC-DDD6-0950-C54DCA91AEED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49ADC1-3B1C-8D74-D4A1-3A825DBB1044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11DE4A-5F80-97C3-5032-A285152C4E73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6AC685-2ABE-D6A2-7A77-B4E6C7308B23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0135E9-1685-36F3-DF33-1216D1C1269F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DB28F3-A685-6166-0A99-7A85A099B11A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BFAC3C-55D3-C49E-CC7C-5DA804348CF4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6EE46-68FC-1CCF-57F8-4A1798C732F6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2279BE-CC58-1CB1-8C06-AA5C1A4A7676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7694C1-EA39-F750-9B87-723D2FF9240F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A18720-0801-5BE9-5C34-7E5DB14C0DBE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50ECE10-AFCB-5B5C-A3EA-2E9E46FC2779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5C45E55-9019-2B5E-CCC9-EF6F725B9A13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F8EBE37-DAAB-D7BD-FA87-E9183C23C9FF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A3E106F-6D77-54C4-C0EF-24ABD693AF6D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CAE7C1-E4D2-A127-EF23-FFD0A39E551C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23E000-343B-31C3-85B3-FA7B19950CB7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5996A2-5603-1FC1-50AD-5E3E303D7C00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9AB3DA-3E99-86CD-C651-29C9A44B78E7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DEB913-F91D-5C32-1773-BCAA9C674B8A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2EEDFD-689E-9F05-F128-E66ED81F9FA6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462F63-66F8-B0F5-B0FB-739F81C9168B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8084FB6-04BE-0F79-9029-67119AA51BF0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9A6EC5-4F92-7B86-613E-C947DFDD0E59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2538989-5DAF-2F59-F08E-B20399570447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4823ECE-01BE-9582-F898-3242BF93FAE1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FA0010-E49F-91F0-9F7E-2F46B2D74FDA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DF52F7-300E-8CCE-EF70-EC5339B31944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1185FC-6209-D807-B554-946281AC3E20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FEA979-CF77-C20D-CD26-72BA208E34A3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7329E0-684D-68AC-DF90-4004478507E2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20B7CB-9341-7646-B9EB-EDF9DA1E8F7E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3383F0-1F04-49D7-BE19-AEE2AA959D44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648982-23F9-2509-350F-77E3DBF78456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9D5B05-FD6B-CC1D-2B5A-C97DF0F6DD6C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D447630-ACE4-047F-9BEE-B31815C6FC3E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9ABE84-6BB7-419D-749B-3CCADE0F2FE6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48C761-E461-8674-6302-D569EC9A68F1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E92778-8CAF-BCCE-188F-47A8FEE6F913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F2D056A-6ADB-5482-4C54-45E0F8E06542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3A0686B-EFEC-5887-22B4-8E553A918255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FC16D6ED-DB86-B8DD-2DE4-415CF299D5A2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05D59F-AD7F-C44F-8361-FBDBDFC93AD0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FC1D6D0-A678-5EDD-FB16-D880A122187A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0299513-B0E0-48F5-19B2-B72C5375E4EB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615C1DF8-5044-8D63-5548-99F494BBFAF9}"/>
              </a:ext>
            </a:extLst>
          </p:cNvPr>
          <p:cNvSpPr txBox="1"/>
          <p:nvPr/>
        </p:nvSpPr>
        <p:spPr>
          <a:xfrm>
            <a:off x="8184090" y="14882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76906BD-E040-507F-B4B3-E17364366F59}"/>
              </a:ext>
            </a:extLst>
          </p:cNvPr>
          <p:cNvSpPr txBox="1"/>
          <p:nvPr/>
        </p:nvSpPr>
        <p:spPr>
          <a:xfrm>
            <a:off x="1121940" y="2043400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GrayScale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86489668-9337-7E85-896E-E3D2B324C4E1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6E482D-6870-6252-CA03-DF9047B2350F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971C8E5-3513-F68C-3677-7174155D97A9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75057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Depth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B3002B-F86E-FEC9-3B78-79FA42DB8F1A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82B03A-DB1E-952A-7B77-2C41F52E704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1C851-5014-B4D5-D93F-3A93B61862AD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1165D-0E5B-A76B-E73D-E5360806B341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31FFA-09D8-E464-0AB9-4B54460BEE60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2FAFB-B407-2761-99A2-322F8A0580C9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9D393-F948-91D3-6145-7A7325E77503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27B3D-DBCD-AB4C-5245-259854498D3E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3ACA9-E3C5-62BF-4E8F-12888392E048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821739-128E-DC9F-3E12-4357CB00DC5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FA085-C251-C9F6-3D6F-9DC93FE369F5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C98DA8A-E50E-7231-709F-33417DBD117C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0C50F02-AAA2-52DD-675B-79E4D082CDBB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F938D73-3B49-F2C0-36D4-0DCFACE377A2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10A648-B24D-A14B-59FE-AC84C587E67A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1D95A-1401-4CD2-F42A-96806E755C3A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89CA29-93BB-2677-42FD-ECD81E20242A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B0DA9F-BA0A-6990-B8F6-267B8B7EF8B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7FF5-FDC2-689F-5E45-BDBFEAE6B75E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76906BD-E040-507F-B4B3-E17364366F59}"/>
              </a:ext>
            </a:extLst>
          </p:cNvPr>
          <p:cNvSpPr txBox="1"/>
          <p:nvPr/>
        </p:nvSpPr>
        <p:spPr>
          <a:xfrm>
            <a:off x="1121940" y="2043400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GrayScale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86489668-9337-7E85-896E-E3D2B324C4E1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6E482D-6870-6252-CA03-DF9047B2350F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6E37E5D-06C3-7EBB-6FE3-4A243BC41275}"/>
              </a:ext>
            </a:extLst>
          </p:cNvPr>
          <p:cNvSpPr txBox="1"/>
          <p:nvPr/>
        </p:nvSpPr>
        <p:spPr>
          <a:xfrm>
            <a:off x="722747" y="5643357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A48C8B9-511A-F3D1-EB09-7947D6EB813A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9CCB0E32-2B06-9C51-2E94-0C35FC2046F0}"/>
              </a:ext>
            </a:extLst>
          </p:cNvPr>
          <p:cNvSpPr txBox="1"/>
          <p:nvPr/>
        </p:nvSpPr>
        <p:spPr>
          <a:xfrm>
            <a:off x="6992855" y="5399040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channels of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96FDB3F9-4448-875E-C511-8AA2BFC69BD4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96FDB3F9-4448-875E-C511-8AA2BFC69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65B735E3-8160-E31A-92D7-BCFC3B252F0B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65B735E3-8160-E31A-92D7-BCFC3B25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A5F9ADE8-10D8-C0D4-2ABC-62A1CC533FEA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6C3F60-DA4C-2EBE-7249-BA6753CCD71B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728FB41-E7BD-F0A0-0E49-4F4720F3B379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8BDB1A-0270-C786-F514-DF0778F0BF57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BC72F3B-6C35-BFF1-C9D0-837C542672D7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6153B8F-C2DB-A91D-8A79-3800408EFFBD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31345C-42EB-432A-7CCE-3173C1C3C4EB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296DBB0-F0D5-2D4E-6612-BFE1D256F805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AD03818-9E23-8F9F-5B88-2AC10804C368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5518DF7-DE5C-80EB-EFE8-F2BAFF00CF4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3447E56-C382-6698-A957-5BD3628A2B37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3952C2F-C23A-3380-0EF0-33ACF147E5E8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72F1CFD6-ADE4-9FD0-AC6B-D49B12B7D11A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DB0F1E9E-7329-3886-2E46-FDDBF80FBB9F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E12C1C6C-86B3-A669-7B4A-E1405A81C1B2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E767E27-F1BE-A4CA-0739-9D566A2687D7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B315CF0-ED76-5096-B841-82E53111985D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05A0BD-C89D-DBAD-52B8-992A8A0B13F5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9BC8D49-6071-9F44-9272-0D6CDF30EA37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02F409-5416-FA3B-846A-A700A9D21791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E191DFC-975F-3C75-8A97-6AD0A7DE33E1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87950AD-89DF-4F89-42EE-AA61D58204FB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B183F4B-DDB7-7E42-772E-6A1064FDE141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E2ECE0-4684-22D9-F3EE-1584A3575E46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A60FEB9-933F-A8A9-28DD-0F9242D7DD46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71A175E-2B74-E112-D187-C87324C94763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E7DDFF-0929-76B4-7A6D-01F4C7F59F3B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3300DE3-D2A9-6F37-14A7-D3D5F130B0EE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77E467-04B2-A585-D071-A5F8B010125F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8C65B27-E529-4A57-0D8C-B310F7B99771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0C95DE3-A77F-7B8C-7365-A73055DE5BC8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EBC926-00BB-52BD-5B5E-78B039B304C6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960D276-B093-1BB1-B25F-AF2677DD01A5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FA830CE-65D8-3EC8-0E96-81F74C05694B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D2A73CD-ABD8-44D2-FEE8-4C86879CA580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D29B289-C6A3-B013-491B-69FC03DE7589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4FFE06-D11C-8557-AAB0-728F23BABB96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E1F22A0-FAF4-F387-0727-7135275EB6A1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509B1D4-675D-71B2-9940-241CD8FB86B4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D74D787-E20D-BEC3-9D22-FE2CB0DF3F86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A349DDF3-2499-88BA-4086-99A28CC944DC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784D210F-6054-0A3E-A24E-4F11582C245A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A6E7B4D-0045-6148-9844-6D55B7F371E9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C766AF75-A50E-8657-5667-CE2B024CF7EA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C766AF75-A50E-8657-5667-CE2B024CF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72FC4DA5-2F72-F7F1-9992-3F93CD824A48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15FFEEFE-289A-2127-3ADB-E9F63AE2DD19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62D0D424-B904-8C22-2A8F-A29178A04D02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7DB51E3B-9551-6CE4-61F3-66C23A6AE0FE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40" name="ZoneTexte 139">
            <a:extLst>
              <a:ext uri="{FF2B5EF4-FFF2-40B4-BE49-F238E27FC236}">
                <a16:creationId xmlns:a16="http://schemas.microsoft.com/office/drawing/2014/main" id="{86567F0C-8C2B-2323-05A1-9F7D905AA2E6}"/>
              </a:ext>
            </a:extLst>
          </p:cNvPr>
          <p:cNvSpPr txBox="1"/>
          <p:nvPr/>
        </p:nvSpPr>
        <p:spPr>
          <a:xfrm>
            <a:off x="8184090" y="14882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295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undefined">
            <a:extLst>
              <a:ext uri="{FF2B5EF4-FFF2-40B4-BE49-F238E27FC236}">
                <a16:creationId xmlns:a16="http://schemas.microsoft.com/office/drawing/2014/main" id="{942BE812-4B02-9C41-69BE-40B264559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10" y="1735807"/>
            <a:ext cx="2270083" cy="20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Spaces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5565C71-C79B-CF5E-E0BF-62ABB1C89B5F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F65E3B-8551-EB1E-145E-EFAD6C007526}"/>
              </a:ext>
            </a:extLst>
          </p:cNvPr>
          <p:cNvSpPr txBox="1"/>
          <p:nvPr/>
        </p:nvSpPr>
        <p:spPr>
          <a:xfrm>
            <a:off x="7735177" y="2321996"/>
            <a:ext cx="321607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Model for </a:t>
            </a:r>
            <a:r>
              <a:rPr lang="en-US" b="1" dirty="0"/>
              <a:t>representing colors</a:t>
            </a:r>
            <a:r>
              <a:rPr lang="en-US" dirty="0"/>
              <a:t> in a consistent and reproducible way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1600" i="1" dirty="0"/>
              <a:t>Each color space uses a different method for organizing and describing color, depending on the purpose or application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AEAF91B9-4E59-1691-6978-70AA949F60C6}"/>
              </a:ext>
            </a:extLst>
          </p:cNvPr>
          <p:cNvSpPr/>
          <p:nvPr/>
        </p:nvSpPr>
        <p:spPr>
          <a:xfrm>
            <a:off x="628074" y="1908861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RGB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27BB9C-BD00-AF9B-E9FC-53FEC5412B63}"/>
              </a:ext>
            </a:extLst>
          </p:cNvPr>
          <p:cNvSpPr txBox="1"/>
          <p:nvPr/>
        </p:nvSpPr>
        <p:spPr>
          <a:xfrm>
            <a:off x="785005" y="2321996"/>
            <a:ext cx="38818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Used primarily in </a:t>
            </a:r>
            <a:r>
              <a:rPr lang="en-US" sz="1400" b="1" dirty="0"/>
              <a:t>electronic displays </a:t>
            </a:r>
            <a:r>
              <a:rPr lang="en-US" sz="1400" dirty="0"/>
              <a:t>like computer screens, cameras, and scanners. The combination of these three primary colors at various intensities can produce any color.</a:t>
            </a:r>
            <a:endParaRPr lang="fr-FR" sz="1600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13A3D4-8F0D-A0DD-6741-A2A89020E1F6}"/>
              </a:ext>
            </a:extLst>
          </p:cNvPr>
          <p:cNvSpPr txBox="1"/>
          <p:nvPr/>
        </p:nvSpPr>
        <p:spPr>
          <a:xfrm>
            <a:off x="177364" y="6483318"/>
            <a:ext cx="22284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Images Source : </a:t>
            </a:r>
            <a:r>
              <a:rPr lang="fr-FR" sz="1050" dirty="0" err="1"/>
              <a:t>Wikipedia</a:t>
            </a:r>
            <a:endParaRPr lang="fr-FR" sz="105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E5073178-3E30-7EB0-CDE1-F712FDB9ADEB}"/>
              </a:ext>
            </a:extLst>
          </p:cNvPr>
          <p:cNvSpPr/>
          <p:nvPr/>
        </p:nvSpPr>
        <p:spPr>
          <a:xfrm>
            <a:off x="628074" y="371142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HSV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8A1F29C-D3BA-76A7-000E-4CA2F3776E94}"/>
              </a:ext>
            </a:extLst>
          </p:cNvPr>
          <p:cNvSpPr txBox="1"/>
          <p:nvPr/>
        </p:nvSpPr>
        <p:spPr>
          <a:xfrm>
            <a:off x="785005" y="4155576"/>
            <a:ext cx="40111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Used in </a:t>
            </a:r>
            <a:r>
              <a:rPr lang="en-US" sz="1400" b="1" dirty="0"/>
              <a:t>image editing</a:t>
            </a:r>
            <a:r>
              <a:rPr lang="en-US" sz="1400" dirty="0"/>
              <a:t>. It separates image’s color from its brightness.</a:t>
            </a:r>
          </a:p>
          <a:p>
            <a:pPr marR="0" algn="just"/>
            <a:r>
              <a:rPr lang="en-US" sz="1400" b="1" i="0" u="none" strike="noStrike" dirty="0">
                <a:solidFill>
                  <a:prstClr val="black"/>
                </a:solidFill>
                <a:latin typeface="FreeSans"/>
              </a:rPr>
              <a:t>	Hue</a:t>
            </a:r>
            <a:r>
              <a:rPr lang="en-US" sz="1400" i="0" u="none" strike="noStrike" dirty="0">
                <a:solidFill>
                  <a:prstClr val="black"/>
                </a:solidFill>
                <a:latin typeface="FreeSans"/>
              </a:rPr>
              <a:t> : type  of color </a:t>
            </a:r>
          </a:p>
          <a:p>
            <a:pPr marR="0" algn="just"/>
            <a:r>
              <a:rPr lang="en-US" sz="1400" b="1" i="0" u="none" strike="noStrike" dirty="0">
                <a:solidFill>
                  <a:prstClr val="black"/>
                </a:solidFill>
                <a:latin typeface="FreeSans"/>
              </a:rPr>
              <a:t>	Sat</a:t>
            </a:r>
            <a:r>
              <a:rPr lang="en-US" sz="1400" b="1" dirty="0">
                <a:solidFill>
                  <a:prstClr val="black"/>
                </a:solidFill>
                <a:latin typeface="FreeSans"/>
              </a:rPr>
              <a:t>uration</a:t>
            </a:r>
            <a:r>
              <a:rPr lang="en-US" sz="1400" dirty="0">
                <a:solidFill>
                  <a:prstClr val="black"/>
                </a:solidFill>
                <a:latin typeface="FreeSans"/>
              </a:rPr>
              <a:t> : intensity of the color </a:t>
            </a:r>
          </a:p>
          <a:p>
            <a:pPr marR="0" algn="just"/>
            <a:r>
              <a:rPr lang="en-US" sz="1400" b="1" dirty="0">
                <a:solidFill>
                  <a:prstClr val="black"/>
                </a:solidFill>
                <a:latin typeface="FreeSans"/>
              </a:rPr>
              <a:t>	Value</a:t>
            </a:r>
            <a:r>
              <a:rPr lang="en-US" sz="1400" dirty="0">
                <a:solidFill>
                  <a:prstClr val="black"/>
                </a:solidFill>
                <a:latin typeface="FreeSans"/>
              </a:rPr>
              <a:t> : Brightness of the color</a:t>
            </a:r>
            <a:endParaRPr lang="fr-FR" sz="160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2FD5FAE2-BC23-7F67-6504-18BFBD66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09" y="4296289"/>
            <a:ext cx="2178683" cy="16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466C0B98-EB56-A0FB-4C7A-F5C0EFCC1964}"/>
              </a:ext>
            </a:extLst>
          </p:cNvPr>
          <p:cNvSpPr/>
          <p:nvPr/>
        </p:nvSpPr>
        <p:spPr>
          <a:xfrm>
            <a:off x="628073" y="5640564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CMYK</a:t>
            </a:r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51F87407-F556-DCE5-538E-7D8B68174915}"/>
              </a:ext>
            </a:extLst>
          </p:cNvPr>
          <p:cNvSpPr/>
          <p:nvPr/>
        </p:nvSpPr>
        <p:spPr>
          <a:xfrm>
            <a:off x="628073" y="5877013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LAB</a:t>
            </a:r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5DE65721-C166-5812-2979-0AE9DCC76362}"/>
              </a:ext>
            </a:extLst>
          </p:cNvPr>
          <p:cNvSpPr/>
          <p:nvPr/>
        </p:nvSpPr>
        <p:spPr>
          <a:xfrm>
            <a:off x="628073" y="6113462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YUV</a:t>
            </a:r>
          </a:p>
        </p:txBody>
      </p:sp>
    </p:spTree>
    <p:extLst>
      <p:ext uri="{BB962C8B-B14F-4D97-AF65-F5344CB8AC3E}">
        <p14:creationId xmlns:p14="http://schemas.microsoft.com/office/powerpoint/2010/main" val="2863311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82514-4A4E-5631-C126-2C9C32D02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A8275E-6353-EF0E-3977-71EC3E53218C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C3FDE1-49DA-A7C1-0C34-F87A707FE6E3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E370D-6CCA-22EC-306E-842FA9317E66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929B50-B496-3F1A-2117-3DD260FC9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1A44C86-E8DB-B4CF-7776-92B938AE314A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Spaces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A8B892C-656E-682E-0626-6FB6B7D30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2050" name="Picture 2" descr="Advantages and disadvantages of color spaces">
            <a:extLst>
              <a:ext uri="{FF2B5EF4-FFF2-40B4-BE49-F238E27FC236}">
                <a16:creationId xmlns:a16="http://schemas.microsoft.com/office/drawing/2014/main" id="{A2FADA20-84DD-A10D-4F73-4F00ACEB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4" y="3381906"/>
            <a:ext cx="7714416" cy="323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A40CA31-2028-7613-BBE7-2E2BEB089683}"/>
              </a:ext>
            </a:extLst>
          </p:cNvPr>
          <p:cNvSpPr txBox="1"/>
          <p:nvPr/>
        </p:nvSpPr>
        <p:spPr>
          <a:xfrm>
            <a:off x="398387" y="2060560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Table 9 </a:t>
            </a:r>
            <a:r>
              <a:rPr lang="fr-FR" sz="1100" dirty="0" err="1"/>
              <a:t>from</a:t>
            </a:r>
            <a:r>
              <a:rPr lang="fr-FR" sz="1100" dirty="0"/>
              <a:t> </a:t>
            </a:r>
          </a:p>
          <a:p>
            <a:r>
              <a:rPr lang="fr-FR" sz="1100" b="1" dirty="0"/>
              <a:t>Segmentation of Images by </a:t>
            </a:r>
            <a:r>
              <a:rPr lang="fr-FR" sz="1100" b="1" dirty="0" err="1"/>
              <a:t>Color</a:t>
            </a:r>
            <a:r>
              <a:rPr lang="fr-FR" sz="1100" b="1" dirty="0"/>
              <a:t> </a:t>
            </a:r>
            <a:r>
              <a:rPr lang="fr-FR" sz="1100" b="1" dirty="0" err="1"/>
              <a:t>Features</a:t>
            </a:r>
            <a:r>
              <a:rPr lang="fr-FR" sz="1100" b="1" dirty="0"/>
              <a:t>: A Survey</a:t>
            </a:r>
            <a:r>
              <a:rPr lang="fr-FR" sz="1100" dirty="0"/>
              <a:t> - Scientific Figure on </a:t>
            </a:r>
            <a:r>
              <a:rPr lang="fr-FR" sz="1100" dirty="0" err="1"/>
              <a:t>ResearchGate</a:t>
            </a:r>
            <a:r>
              <a:rPr lang="fr-FR" sz="1100" dirty="0"/>
              <a:t>. </a:t>
            </a:r>
            <a:r>
              <a:rPr lang="fr-FR" sz="1100" dirty="0" err="1"/>
              <a:t>Available</a:t>
            </a:r>
            <a:r>
              <a:rPr lang="fr-FR" sz="1100" dirty="0"/>
              <a:t> </a:t>
            </a:r>
            <a:r>
              <a:rPr lang="fr-FR" sz="1100" dirty="0" err="1"/>
              <a:t>from</a:t>
            </a:r>
            <a:r>
              <a:rPr lang="fr-FR" sz="1100" dirty="0"/>
              <a:t>: https://www.researchgate.net/figure/Advantages-and-disadvantages-of-color-spaces_tbl7_323632019 [</a:t>
            </a:r>
            <a:r>
              <a:rPr lang="fr-FR" sz="1100" dirty="0" err="1"/>
              <a:t>accessed</a:t>
            </a:r>
            <a:r>
              <a:rPr lang="fr-FR" sz="1100" dirty="0"/>
              <a:t> 10 </a:t>
            </a:r>
            <a:r>
              <a:rPr lang="fr-FR" sz="1100" dirty="0" err="1"/>
              <a:t>Oct</a:t>
            </a:r>
            <a:r>
              <a:rPr lang="fr-FR" sz="1100" dirty="0"/>
              <a:t> 2024]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41E01CF-7DE4-D911-805B-8E747C9F287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4DF3FD-475D-F6F6-44CE-5957C80F60D3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Model for </a:t>
            </a:r>
            <a:r>
              <a:rPr lang="en-US" b="1" dirty="0"/>
              <a:t>representing colors</a:t>
            </a:r>
            <a:r>
              <a:rPr lang="en-US" dirty="0"/>
              <a:t> in a consistent and reproducible way</a:t>
            </a:r>
          </a:p>
        </p:txBody>
      </p:sp>
    </p:spTree>
    <p:extLst>
      <p:ext uri="{BB962C8B-B14F-4D97-AF65-F5344CB8AC3E}">
        <p14:creationId xmlns:p14="http://schemas.microsoft.com/office/powerpoint/2010/main" val="2252018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048A2BB6-8D6D-62F7-5D34-CF492C8A659E}"/>
              </a:ext>
            </a:extLst>
          </p:cNvPr>
          <p:cNvSpPr txBox="1"/>
          <p:nvPr/>
        </p:nvSpPr>
        <p:spPr>
          <a:xfrm>
            <a:off x="3076575" y="5643083"/>
            <a:ext cx="861771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cv2.</a:t>
            </a:r>
            <a:r>
              <a:rPr lang="en-US" b="1" i="1" dirty="0"/>
              <a:t>imshow</a:t>
            </a:r>
            <a:r>
              <a:rPr lang="en-US" dirty="0"/>
              <a:t>('</a:t>
            </a:r>
            <a:r>
              <a:rPr lang="en-US" i="1" dirty="0"/>
              <a:t>Image </a:t>
            </a:r>
            <a:r>
              <a:rPr lang="en-US" dirty="0"/>
              <a:t>', </a:t>
            </a:r>
            <a:r>
              <a:rPr lang="en-US" dirty="0" err="1"/>
              <a:t>image_rgb</a:t>
            </a:r>
            <a:r>
              <a:rPr lang="en-US" dirty="0"/>
              <a:t>)</a:t>
            </a:r>
          </a:p>
          <a:p>
            <a:r>
              <a:rPr lang="en-US" dirty="0"/>
              <a:t>cv2.</a:t>
            </a:r>
            <a:r>
              <a:rPr lang="en-US" b="1" dirty="0"/>
              <a:t>waitKey</a:t>
            </a:r>
            <a:r>
              <a:rPr lang="en-US" dirty="0"/>
              <a:t>(0)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278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Open and display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056EEB1-DA4E-EF73-1A6D-BFE1AC5B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3282638"/>
            <a:ext cx="3562350" cy="2667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BBEB26E-D824-2528-8BAE-FA96A6342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575" y="3549338"/>
            <a:ext cx="1657350" cy="2000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D16F48E-4B13-77BC-A50A-92B1453D3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625" y="3785998"/>
            <a:ext cx="2000250" cy="2476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7F3D5F5-A8CE-F7F4-7B53-DF91BAB1B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1337" y="4013133"/>
            <a:ext cx="1647825" cy="2571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A41C07B-EAA3-83EB-67DA-9D43B3927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249" y="4292559"/>
            <a:ext cx="1133475" cy="25717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C0B703B-2DDC-2086-8F8E-E832673C0F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6172" y="3056728"/>
            <a:ext cx="3550977" cy="2434616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A2A866A2-3A8B-394E-A32D-DF319E010372}"/>
              </a:ext>
            </a:extLst>
          </p:cNvPr>
          <p:cNvSpPr txBox="1"/>
          <p:nvPr/>
        </p:nvSpPr>
        <p:spPr>
          <a:xfrm>
            <a:off x="3076575" y="1704661"/>
            <a:ext cx="8617713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import</a:t>
            </a:r>
            <a:r>
              <a:rPr lang="fr-FR" dirty="0"/>
              <a:t> cv2</a:t>
            </a:r>
          </a:p>
          <a:p>
            <a:endParaRPr lang="fr-FR" dirty="0"/>
          </a:p>
          <a:p>
            <a:r>
              <a:rPr lang="fr-FR" dirty="0" err="1"/>
              <a:t>image_rgb</a:t>
            </a:r>
            <a:r>
              <a:rPr lang="fr-FR" dirty="0"/>
              <a:t> = cv2.</a:t>
            </a:r>
            <a:r>
              <a:rPr lang="fr-FR" b="1" i="1" dirty="0"/>
              <a:t>imread</a:t>
            </a:r>
            <a:r>
              <a:rPr lang="fr-FR" dirty="0"/>
              <a:t>(‘</a:t>
            </a:r>
            <a:r>
              <a:rPr lang="fr-FR" i="1" dirty="0" err="1"/>
              <a:t>path</a:t>
            </a:r>
            <a:r>
              <a:rPr lang="fr-FR" i="1" dirty="0"/>
              <a:t>/to/image.png</a:t>
            </a:r>
            <a:r>
              <a:rPr lang="fr-FR" dirty="0"/>
              <a:t>’)</a:t>
            </a:r>
          </a:p>
          <a:p>
            <a:r>
              <a:rPr lang="fr-FR" dirty="0" err="1"/>
              <a:t>image_gray</a:t>
            </a:r>
            <a:r>
              <a:rPr lang="fr-FR" dirty="0"/>
              <a:t> = cv2.</a:t>
            </a:r>
            <a:r>
              <a:rPr lang="fr-FR" b="1" i="1" dirty="0"/>
              <a:t>imread</a:t>
            </a:r>
            <a:r>
              <a:rPr lang="fr-FR" dirty="0"/>
              <a:t>(‘</a:t>
            </a:r>
            <a:r>
              <a:rPr lang="fr-FR" i="1" dirty="0" err="1"/>
              <a:t>path</a:t>
            </a:r>
            <a:r>
              <a:rPr lang="fr-FR" i="1" dirty="0"/>
              <a:t>/to/image.png</a:t>
            </a:r>
            <a:r>
              <a:rPr lang="fr-FR" dirty="0"/>
              <a:t>’, </a:t>
            </a:r>
            <a:r>
              <a:rPr lang="fr-FR" i="1" dirty="0"/>
              <a:t>cv2.IMREAD_GRAYSCALE</a:t>
            </a:r>
            <a:r>
              <a:rPr lang="fr-FR" dirty="0"/>
              <a:t>)</a:t>
            </a:r>
          </a:p>
        </p:txBody>
      </p:sp>
      <p:sp>
        <p:nvSpPr>
          <p:cNvPr id="29" name="Flèche : pentagone 28">
            <a:extLst>
              <a:ext uri="{FF2B5EF4-FFF2-40B4-BE49-F238E27FC236}">
                <a16:creationId xmlns:a16="http://schemas.microsoft.com/office/drawing/2014/main" id="{E8FE57CE-C28D-3723-8AB7-F18E74115E5A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433602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Pre-</a:t>
            </a:r>
            <a:r>
              <a:rPr lang="fr-FR" sz="2000" b="1" dirty="0" err="1"/>
              <a:t>Processing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0DCDB-B1CA-794E-661E-9AB86FECB3A3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Noise Reduction / </a:t>
            </a:r>
            <a:r>
              <a:rPr lang="fr-FR" sz="1600" dirty="0" err="1"/>
              <a:t>Filtering</a:t>
            </a:r>
            <a:endParaRPr lang="fr-FR" sz="1600" dirty="0"/>
          </a:p>
          <a:p>
            <a:pPr algn="ctr"/>
            <a:r>
              <a:rPr lang="fr-FR" sz="1600" dirty="0" err="1"/>
              <a:t>Contrast</a:t>
            </a:r>
            <a:r>
              <a:rPr lang="fr-FR" sz="1600" dirty="0"/>
              <a:t> </a:t>
            </a:r>
            <a:r>
              <a:rPr lang="fr-FR" sz="1600" dirty="0" err="1"/>
              <a:t>Enhancement</a:t>
            </a:r>
            <a:endParaRPr lang="fr-FR" sz="1600" dirty="0"/>
          </a:p>
          <a:p>
            <a:pPr algn="ctr"/>
            <a:r>
              <a:rPr lang="fr-FR" sz="1600" dirty="0" err="1"/>
              <a:t>Normalization</a:t>
            </a:r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8F9A7F-D058-BC0F-D880-006B45390F56}"/>
              </a:ext>
            </a:extLst>
          </p:cNvPr>
          <p:cNvSpPr txBox="1"/>
          <p:nvPr/>
        </p:nvSpPr>
        <p:spPr>
          <a:xfrm>
            <a:off x="7188689" y="2195149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Ensuring</a:t>
            </a:r>
            <a:r>
              <a:rPr lang="fr-FR" sz="1200" dirty="0"/>
              <a:t> </a:t>
            </a:r>
            <a:r>
              <a:rPr lang="fr-FR" sz="1200" dirty="0" err="1"/>
              <a:t>clarity</a:t>
            </a:r>
            <a:r>
              <a:rPr lang="fr-FR" sz="1200" dirty="0"/>
              <a:t> and </a:t>
            </a:r>
            <a:r>
              <a:rPr lang="fr-FR" sz="1200" dirty="0" err="1"/>
              <a:t>reducing</a:t>
            </a:r>
            <a:r>
              <a:rPr lang="fr-FR" sz="1200" dirty="0"/>
              <a:t> </a:t>
            </a:r>
            <a:r>
              <a:rPr lang="fr-FR" sz="1200" dirty="0" err="1"/>
              <a:t>unwanted</a:t>
            </a:r>
            <a:r>
              <a:rPr lang="fr-FR" sz="1200" dirty="0"/>
              <a:t> information</a:t>
            </a:r>
          </a:p>
          <a:p>
            <a:r>
              <a:rPr lang="fr-FR" sz="1200" dirty="0" err="1"/>
              <a:t>Making</a:t>
            </a:r>
            <a:r>
              <a:rPr lang="fr-FR" sz="1200" dirty="0"/>
              <a:t> </a:t>
            </a:r>
            <a:r>
              <a:rPr lang="fr-FR" sz="1200" dirty="0" err="1"/>
              <a:t>features</a:t>
            </a:r>
            <a:r>
              <a:rPr lang="fr-FR" sz="1200" dirty="0"/>
              <a:t> of </a:t>
            </a:r>
            <a:r>
              <a:rPr lang="fr-FR" sz="1200" dirty="0" err="1"/>
              <a:t>interest</a:t>
            </a:r>
            <a:r>
              <a:rPr lang="fr-FR" sz="1200" dirty="0"/>
              <a:t> stand out</a:t>
            </a:r>
          </a:p>
          <a:p>
            <a:r>
              <a:rPr lang="fr-FR" sz="1200" dirty="0" err="1"/>
              <a:t>Standardizing</a:t>
            </a:r>
            <a:r>
              <a:rPr lang="fr-FR" sz="1200" dirty="0"/>
              <a:t> the image </a:t>
            </a:r>
            <a:r>
              <a:rPr lang="fr-FR" sz="1200" dirty="0" err="1"/>
              <a:t>scale</a:t>
            </a:r>
            <a:r>
              <a:rPr lang="fr-FR" sz="1200" dirty="0"/>
              <a:t> or </a:t>
            </a:r>
            <a:r>
              <a:rPr lang="fr-FR" sz="1200" dirty="0" err="1"/>
              <a:t>intensity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04836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8CE809-8419-F36C-FA6B-C2B3695D6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087" y="1468128"/>
            <a:ext cx="5219163" cy="402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Histogram</a:t>
            </a:r>
            <a:r>
              <a:rPr lang="fr-FR" sz="2000" b="1" dirty="0"/>
              <a:t> of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F65754E-A4A5-0AB2-4D12-29CA1CD59995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Histogram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D7CA298-A4C5-C52B-F4A2-256E9EBDC77B}"/>
              </a:ext>
            </a:extLst>
          </p:cNvPr>
          <p:cNvSpPr txBox="1"/>
          <p:nvPr/>
        </p:nvSpPr>
        <p:spPr>
          <a:xfrm>
            <a:off x="7735177" y="2321996"/>
            <a:ext cx="321607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Graphical representation </a:t>
            </a:r>
            <a:r>
              <a:rPr lang="en-US" dirty="0"/>
              <a:t>that shows the </a:t>
            </a:r>
            <a:r>
              <a:rPr lang="en-US" b="1" dirty="0"/>
              <a:t>distribution of pixel intensity values </a:t>
            </a:r>
            <a:r>
              <a:rPr lang="en-US" dirty="0"/>
              <a:t>in an image</a:t>
            </a:r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643083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cv2.</a:t>
            </a:r>
            <a:r>
              <a:rPr lang="da-DK" b="1" dirty="0"/>
              <a:t>calcHist</a:t>
            </a:r>
            <a:r>
              <a:rPr lang="da-DK" dirty="0"/>
              <a:t>([image], [chan], Mask, [bins_nb], [min, max])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700ACB6-811B-EC7D-2881-EB131B4BB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271" y="6164866"/>
            <a:ext cx="51149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Contrast</a:t>
            </a:r>
            <a:r>
              <a:rPr lang="fr-FR" sz="2000" b="1" dirty="0"/>
              <a:t> and </a:t>
            </a:r>
            <a:r>
              <a:rPr lang="fr-FR" sz="2000" b="1" dirty="0" err="1"/>
              <a:t>Brightness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884619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new_img = cv2.</a:t>
            </a:r>
            <a:r>
              <a:rPr lang="da-DK" b="1" dirty="0"/>
              <a:t>convertScaleAbs</a:t>
            </a:r>
            <a:r>
              <a:rPr lang="da-DK" dirty="0"/>
              <a:t>(image, beta=100)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819429-66B4-95BA-11A4-972B6D0DD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9F3468C-7D38-3B82-2377-DE66F5305A5D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7672787-EF4C-AAC2-6730-A0E3555C2BAE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6D6429-6A05-B93E-EE18-147C8DFEF75A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AC8BAC-5AB4-2524-914D-A84D14CB6702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9D7D833-8741-9B5E-4846-CD641BF3B732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EEFFE5F-D4D0-60C7-4672-6FF016605C2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8EEF001-FDCC-E603-D4F1-B743FDA7F122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36BFB895-08A5-18FE-2F5B-0EAF2753485A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B9120A78-2031-9D35-83A8-832E4FEDC788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CCE8F7B-D2F9-AC5A-CF50-D1580FABDB40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4B1CB3F-CEB3-F0A1-4A84-1F7DD39EC3D6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F1E546-FD32-B6D4-998A-EABC64C9EEF0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4B93966-4165-69AF-AA49-B116D188C193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ACB6C1B-4FED-CF60-6F8D-ECF8E47CA5BA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8357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25D3970D-CDB1-8B68-EC44-50800687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Contrast</a:t>
            </a:r>
            <a:r>
              <a:rPr lang="fr-FR" sz="2000" b="1" dirty="0"/>
              <a:t> and </a:t>
            </a:r>
            <a:r>
              <a:rPr lang="fr-FR" sz="2000" b="1" dirty="0" err="1"/>
              <a:t>Brightness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884619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new_img = cv2.</a:t>
            </a:r>
            <a:r>
              <a:rPr lang="da-DK" b="1" dirty="0"/>
              <a:t>convertScaleAbs</a:t>
            </a:r>
            <a:r>
              <a:rPr lang="da-DK" dirty="0"/>
              <a:t>(image, alpha=1.5) </a:t>
            </a:r>
            <a:endParaRPr lang="fr-FR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9F3468C-7D38-3B82-2377-DE66F5305A5D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7672787-EF4C-AAC2-6730-A0E3555C2BAE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6D6429-6A05-B93E-EE18-147C8DFEF75A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AC8BAC-5AB4-2524-914D-A84D14CB6702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9D7D833-8741-9B5E-4846-CD641BF3B732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EEFFE5F-D4D0-60C7-4672-6FF016605C2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8EEF001-FDCC-E603-D4F1-B743FDA7F122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36BFB895-08A5-18FE-2F5B-0EAF2753485A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B9120A78-2031-9D35-83A8-832E4FEDC788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CCE8F7B-D2F9-AC5A-CF50-D1580FABDB40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4B1CB3F-CEB3-F0A1-4A84-1F7DD39EC3D6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F1E546-FD32-B6D4-998A-EABC64C9EEF0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4B93966-4165-69AF-AA49-B116D188C193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ACB6C1B-4FED-CF60-6F8D-ECF8E47CA5BA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815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Convolution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B0FEE2-3D11-DD97-B662-0801102B28F7}"/>
              </a:ext>
            </a:extLst>
          </p:cNvPr>
          <p:cNvSpPr txBox="1"/>
          <p:nvPr/>
        </p:nvSpPr>
        <p:spPr>
          <a:xfrm>
            <a:off x="3151669" y="1782433"/>
            <a:ext cx="203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Convolution (</a:t>
            </a:r>
            <a:r>
              <a:rPr lang="fr-FR" dirty="0" err="1"/>
              <a:t>filter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380F2-ABCD-A6CB-B6F6-FF6F719B2168}"/>
              </a:ext>
            </a:extLst>
          </p:cNvPr>
          <p:cNvSpPr/>
          <p:nvPr/>
        </p:nvSpPr>
        <p:spPr>
          <a:xfrm>
            <a:off x="1899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D07186-70F5-A1F0-6DBD-130E234C5C73}"/>
              </a:ext>
            </a:extLst>
          </p:cNvPr>
          <p:cNvSpPr/>
          <p:nvPr/>
        </p:nvSpPr>
        <p:spPr>
          <a:xfrm>
            <a:off x="2367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261FE-5F29-4749-C25B-E277C27E7335}"/>
              </a:ext>
            </a:extLst>
          </p:cNvPr>
          <p:cNvSpPr/>
          <p:nvPr/>
        </p:nvSpPr>
        <p:spPr>
          <a:xfrm>
            <a:off x="1899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B9BEC9-EC03-DA26-14FD-C97F58115342}"/>
              </a:ext>
            </a:extLst>
          </p:cNvPr>
          <p:cNvSpPr/>
          <p:nvPr/>
        </p:nvSpPr>
        <p:spPr>
          <a:xfrm>
            <a:off x="2367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A320F-8EBB-F0DB-B06D-751E5281E83C}"/>
              </a:ext>
            </a:extLst>
          </p:cNvPr>
          <p:cNvSpPr/>
          <p:nvPr/>
        </p:nvSpPr>
        <p:spPr>
          <a:xfrm>
            <a:off x="2835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40B5A-7F56-8FBD-DD11-2A60E9AABB7F}"/>
              </a:ext>
            </a:extLst>
          </p:cNvPr>
          <p:cNvSpPr/>
          <p:nvPr/>
        </p:nvSpPr>
        <p:spPr>
          <a:xfrm>
            <a:off x="3303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BDEDDE-1889-E278-9A57-C5BFC75837F7}"/>
              </a:ext>
            </a:extLst>
          </p:cNvPr>
          <p:cNvSpPr/>
          <p:nvPr/>
        </p:nvSpPr>
        <p:spPr>
          <a:xfrm>
            <a:off x="2835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852A0E-8D75-795D-4181-78E8D7C57604}"/>
              </a:ext>
            </a:extLst>
          </p:cNvPr>
          <p:cNvSpPr/>
          <p:nvPr/>
        </p:nvSpPr>
        <p:spPr>
          <a:xfrm>
            <a:off x="3303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017AB7-81B7-1150-A97C-897A2E23744F}"/>
              </a:ext>
            </a:extLst>
          </p:cNvPr>
          <p:cNvSpPr/>
          <p:nvPr/>
        </p:nvSpPr>
        <p:spPr>
          <a:xfrm>
            <a:off x="3771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466B8B-D5D5-C719-BDE2-7F39DB6815E0}"/>
              </a:ext>
            </a:extLst>
          </p:cNvPr>
          <p:cNvSpPr/>
          <p:nvPr/>
        </p:nvSpPr>
        <p:spPr>
          <a:xfrm>
            <a:off x="4239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B33C19-BCE0-4440-6140-69BF54792BD0}"/>
              </a:ext>
            </a:extLst>
          </p:cNvPr>
          <p:cNvSpPr/>
          <p:nvPr/>
        </p:nvSpPr>
        <p:spPr>
          <a:xfrm>
            <a:off x="3771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89F3CB-2453-C3B4-1922-40AFE00E4F86}"/>
              </a:ext>
            </a:extLst>
          </p:cNvPr>
          <p:cNvSpPr/>
          <p:nvPr/>
        </p:nvSpPr>
        <p:spPr>
          <a:xfrm>
            <a:off x="4239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C0D867-FE34-CD11-BF40-699E114EEF71}"/>
              </a:ext>
            </a:extLst>
          </p:cNvPr>
          <p:cNvSpPr/>
          <p:nvPr/>
        </p:nvSpPr>
        <p:spPr>
          <a:xfrm>
            <a:off x="1899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182D5A-A407-A8C7-70B1-ABF87BC59458}"/>
              </a:ext>
            </a:extLst>
          </p:cNvPr>
          <p:cNvSpPr/>
          <p:nvPr/>
        </p:nvSpPr>
        <p:spPr>
          <a:xfrm>
            <a:off x="2367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DB88B0-6781-A97F-16E6-9A4E08791C2D}"/>
              </a:ext>
            </a:extLst>
          </p:cNvPr>
          <p:cNvSpPr/>
          <p:nvPr/>
        </p:nvSpPr>
        <p:spPr>
          <a:xfrm>
            <a:off x="1899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135602-F1A1-E7BD-FE6C-3B288362D9CF}"/>
              </a:ext>
            </a:extLst>
          </p:cNvPr>
          <p:cNvSpPr/>
          <p:nvPr/>
        </p:nvSpPr>
        <p:spPr>
          <a:xfrm>
            <a:off x="2367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B12A0392-3BDD-39EE-17C9-1B8D80749CD9}"/>
              </a:ext>
            </a:extLst>
          </p:cNvPr>
          <p:cNvSpPr/>
          <p:nvPr/>
        </p:nvSpPr>
        <p:spPr>
          <a:xfrm>
            <a:off x="2835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9E439397-26EC-72C6-EAE4-C265AB391329}"/>
              </a:ext>
            </a:extLst>
          </p:cNvPr>
          <p:cNvSpPr/>
          <p:nvPr/>
        </p:nvSpPr>
        <p:spPr>
          <a:xfrm>
            <a:off x="3303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25CE9C58-6E43-01F1-2DF2-7EC197C4AFA9}"/>
              </a:ext>
            </a:extLst>
          </p:cNvPr>
          <p:cNvSpPr/>
          <p:nvPr/>
        </p:nvSpPr>
        <p:spPr>
          <a:xfrm>
            <a:off x="2835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A8EE7CB9-53BA-413E-980A-24077ED64C34}"/>
              </a:ext>
            </a:extLst>
          </p:cNvPr>
          <p:cNvSpPr/>
          <p:nvPr/>
        </p:nvSpPr>
        <p:spPr>
          <a:xfrm>
            <a:off x="3303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281B4943-6FBD-EFC1-3882-5938AB1156FB}"/>
              </a:ext>
            </a:extLst>
          </p:cNvPr>
          <p:cNvSpPr/>
          <p:nvPr/>
        </p:nvSpPr>
        <p:spPr>
          <a:xfrm>
            <a:off x="3771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83DEFEB7-7164-1BD5-1762-48AE08D099CE}"/>
              </a:ext>
            </a:extLst>
          </p:cNvPr>
          <p:cNvSpPr/>
          <p:nvPr/>
        </p:nvSpPr>
        <p:spPr>
          <a:xfrm>
            <a:off x="4239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5DFE9BB-87A5-B9AE-3AB5-7F94D04EB513}"/>
              </a:ext>
            </a:extLst>
          </p:cNvPr>
          <p:cNvSpPr/>
          <p:nvPr/>
        </p:nvSpPr>
        <p:spPr>
          <a:xfrm>
            <a:off x="3771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7D5C262B-74CB-48D8-5ACA-B62E4EC5582B}"/>
              </a:ext>
            </a:extLst>
          </p:cNvPr>
          <p:cNvSpPr/>
          <p:nvPr/>
        </p:nvSpPr>
        <p:spPr>
          <a:xfrm>
            <a:off x="4239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742BA2-8327-88A9-B5CA-5B10F1E67FFA}"/>
              </a:ext>
            </a:extLst>
          </p:cNvPr>
          <p:cNvSpPr/>
          <p:nvPr/>
        </p:nvSpPr>
        <p:spPr>
          <a:xfrm>
            <a:off x="1899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74D61FB0-AA44-217E-ED66-E078E4C1B5E7}"/>
              </a:ext>
            </a:extLst>
          </p:cNvPr>
          <p:cNvSpPr/>
          <p:nvPr/>
        </p:nvSpPr>
        <p:spPr>
          <a:xfrm>
            <a:off x="2367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FB201480-0F9F-8F86-42BE-DA64D787CB6C}"/>
              </a:ext>
            </a:extLst>
          </p:cNvPr>
          <p:cNvSpPr/>
          <p:nvPr/>
        </p:nvSpPr>
        <p:spPr>
          <a:xfrm>
            <a:off x="2835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B1604B5-3DD2-D2FF-144C-445834947C1C}"/>
              </a:ext>
            </a:extLst>
          </p:cNvPr>
          <p:cNvSpPr/>
          <p:nvPr/>
        </p:nvSpPr>
        <p:spPr>
          <a:xfrm>
            <a:off x="3303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FAA3574A-3029-B3C0-16CA-9A1BF7170733}"/>
              </a:ext>
            </a:extLst>
          </p:cNvPr>
          <p:cNvSpPr/>
          <p:nvPr/>
        </p:nvSpPr>
        <p:spPr>
          <a:xfrm>
            <a:off x="3771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0A95151E-06C3-07F2-0DA7-FBACF49A1490}"/>
              </a:ext>
            </a:extLst>
          </p:cNvPr>
          <p:cNvSpPr/>
          <p:nvPr/>
        </p:nvSpPr>
        <p:spPr>
          <a:xfrm>
            <a:off x="4239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FC8F2E1-D085-D79F-24BF-307293D95D97}"/>
              </a:ext>
            </a:extLst>
          </p:cNvPr>
          <p:cNvSpPr/>
          <p:nvPr/>
        </p:nvSpPr>
        <p:spPr>
          <a:xfrm>
            <a:off x="4707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B52691B6-DACD-57E3-A16E-94BB778125E2}"/>
              </a:ext>
            </a:extLst>
          </p:cNvPr>
          <p:cNvSpPr/>
          <p:nvPr/>
        </p:nvSpPr>
        <p:spPr>
          <a:xfrm>
            <a:off x="4707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18234787-C081-9295-9721-66E41A6C8E22}"/>
              </a:ext>
            </a:extLst>
          </p:cNvPr>
          <p:cNvSpPr/>
          <p:nvPr/>
        </p:nvSpPr>
        <p:spPr>
          <a:xfrm>
            <a:off x="4707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7AAABD7B-57AA-21AF-5C94-06D075D8DEF6}"/>
              </a:ext>
            </a:extLst>
          </p:cNvPr>
          <p:cNvSpPr/>
          <p:nvPr/>
        </p:nvSpPr>
        <p:spPr>
          <a:xfrm>
            <a:off x="4707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5590B285-9896-49EB-7180-C33D236BE1CE}"/>
              </a:ext>
            </a:extLst>
          </p:cNvPr>
          <p:cNvSpPr/>
          <p:nvPr/>
        </p:nvSpPr>
        <p:spPr>
          <a:xfrm>
            <a:off x="4707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4DB48E19-B9E5-0C23-46CB-656115060CBB}"/>
              </a:ext>
            </a:extLst>
          </p:cNvPr>
          <p:cNvSpPr/>
          <p:nvPr/>
        </p:nvSpPr>
        <p:spPr>
          <a:xfrm>
            <a:off x="306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C7238057-081B-AF18-2319-5126CC46D32E}"/>
              </a:ext>
            </a:extLst>
          </p:cNvPr>
          <p:cNvSpPr/>
          <p:nvPr/>
        </p:nvSpPr>
        <p:spPr>
          <a:xfrm>
            <a:off x="774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1FB44BF1-61D0-37DE-7242-D5CB02046360}"/>
              </a:ext>
            </a:extLst>
          </p:cNvPr>
          <p:cNvSpPr/>
          <p:nvPr/>
        </p:nvSpPr>
        <p:spPr>
          <a:xfrm>
            <a:off x="306172" y="382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F9DB98E5-EC1E-151F-0A2D-F6CD87EDD237}"/>
              </a:ext>
            </a:extLst>
          </p:cNvPr>
          <p:cNvSpPr/>
          <p:nvPr/>
        </p:nvSpPr>
        <p:spPr>
          <a:xfrm>
            <a:off x="1242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091" name="Rectangle 2090">
            <a:extLst>
              <a:ext uri="{FF2B5EF4-FFF2-40B4-BE49-F238E27FC236}">
                <a16:creationId xmlns:a16="http://schemas.microsoft.com/office/drawing/2014/main" id="{73E4509F-8D3A-3213-51C3-1FDA0B006E76}"/>
              </a:ext>
            </a:extLst>
          </p:cNvPr>
          <p:cNvSpPr/>
          <p:nvPr/>
        </p:nvSpPr>
        <p:spPr>
          <a:xfrm>
            <a:off x="1242172" y="382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97356145-4FEA-0A6F-2670-9CD62B78103B}"/>
              </a:ext>
            </a:extLst>
          </p:cNvPr>
          <p:cNvSpPr/>
          <p:nvPr/>
        </p:nvSpPr>
        <p:spPr>
          <a:xfrm>
            <a:off x="306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A9465B7F-60A7-5CD3-6250-112AA18F461A}"/>
              </a:ext>
            </a:extLst>
          </p:cNvPr>
          <p:cNvSpPr/>
          <p:nvPr/>
        </p:nvSpPr>
        <p:spPr>
          <a:xfrm>
            <a:off x="774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50FD3AD3-038C-2A9B-BC97-8FCD326788F8}"/>
              </a:ext>
            </a:extLst>
          </p:cNvPr>
          <p:cNvSpPr/>
          <p:nvPr/>
        </p:nvSpPr>
        <p:spPr>
          <a:xfrm>
            <a:off x="1242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095" name="ZoneTexte 2094">
            <a:extLst>
              <a:ext uri="{FF2B5EF4-FFF2-40B4-BE49-F238E27FC236}">
                <a16:creationId xmlns:a16="http://schemas.microsoft.com/office/drawing/2014/main" id="{4EE8A50D-11D5-2F3F-E814-1EC6DDA98357}"/>
              </a:ext>
            </a:extLst>
          </p:cNvPr>
          <p:cNvSpPr txBox="1"/>
          <p:nvPr/>
        </p:nvSpPr>
        <p:spPr>
          <a:xfrm>
            <a:off x="190640" y="294322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96" name="ZoneTexte 2095">
            <a:extLst>
              <a:ext uri="{FF2B5EF4-FFF2-40B4-BE49-F238E27FC236}">
                <a16:creationId xmlns:a16="http://schemas.microsoft.com/office/drawing/2014/main" id="{9C280F4B-9E7D-DFE7-8A74-ACA051A769ED}"/>
              </a:ext>
            </a:extLst>
          </p:cNvPr>
          <p:cNvSpPr txBox="1"/>
          <p:nvPr/>
        </p:nvSpPr>
        <p:spPr>
          <a:xfrm>
            <a:off x="1849742" y="346179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3F0F0CD4-E57A-7285-F9D4-0BA3E6089179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BAB3FA7F-8F7D-BB59-144B-83C7D37D115E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A0E1CF79-3FAE-A77E-6832-66179A2E2C0E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0" name="Rectangle 2099">
            <a:extLst>
              <a:ext uri="{FF2B5EF4-FFF2-40B4-BE49-F238E27FC236}">
                <a16:creationId xmlns:a16="http://schemas.microsoft.com/office/drawing/2014/main" id="{F5448AF8-FD97-F412-7CE8-1E02F1634157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1" name="Rectangle 2100">
            <a:extLst>
              <a:ext uri="{FF2B5EF4-FFF2-40B4-BE49-F238E27FC236}">
                <a16:creationId xmlns:a16="http://schemas.microsoft.com/office/drawing/2014/main" id="{C2B4459B-B907-8738-005A-E38204DDA260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2" name="Rectangle 2101">
            <a:extLst>
              <a:ext uri="{FF2B5EF4-FFF2-40B4-BE49-F238E27FC236}">
                <a16:creationId xmlns:a16="http://schemas.microsoft.com/office/drawing/2014/main" id="{51056E65-A917-AE75-1B89-4ADA245A634E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3156F21C-8C6C-BDCB-FBDB-8FE631667B92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657E2701-8203-4079-4205-A9D9CCB898E9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45CFA80D-5DAA-891B-0BE9-46084C708C13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30BDAFC2-BEB8-7DD4-EF24-F19A955DC02D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7" name="Rectangle 2106">
            <a:extLst>
              <a:ext uri="{FF2B5EF4-FFF2-40B4-BE49-F238E27FC236}">
                <a16:creationId xmlns:a16="http://schemas.microsoft.com/office/drawing/2014/main" id="{E8A1CC19-66C3-08A1-EE82-B9D36B8805FD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8" name="Rectangle 2107">
            <a:extLst>
              <a:ext uri="{FF2B5EF4-FFF2-40B4-BE49-F238E27FC236}">
                <a16:creationId xmlns:a16="http://schemas.microsoft.com/office/drawing/2014/main" id="{5B9E0055-1B19-0A27-B558-817C5E433764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9" name="Rectangle 2108">
            <a:extLst>
              <a:ext uri="{FF2B5EF4-FFF2-40B4-BE49-F238E27FC236}">
                <a16:creationId xmlns:a16="http://schemas.microsoft.com/office/drawing/2014/main" id="{AF646281-6861-6600-0394-78046427C00A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0" name="Rectangle 2109">
            <a:extLst>
              <a:ext uri="{FF2B5EF4-FFF2-40B4-BE49-F238E27FC236}">
                <a16:creationId xmlns:a16="http://schemas.microsoft.com/office/drawing/2014/main" id="{F7BBB535-D02B-7B84-7AB1-6E8086E683A4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1" name="Rectangle 2110">
            <a:extLst>
              <a:ext uri="{FF2B5EF4-FFF2-40B4-BE49-F238E27FC236}">
                <a16:creationId xmlns:a16="http://schemas.microsoft.com/office/drawing/2014/main" id="{1755588B-8F37-98D5-23C4-C6BA7BA9585F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3852F010-0FCC-1186-6C01-489F58EB0EF6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3" name="Rectangle 2112">
            <a:extLst>
              <a:ext uri="{FF2B5EF4-FFF2-40B4-BE49-F238E27FC236}">
                <a16:creationId xmlns:a16="http://schemas.microsoft.com/office/drawing/2014/main" id="{48EA54B8-D982-BFAF-FB4C-462C7EC5861A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4D3864B1-7013-9720-E946-EE2CCFAC1D41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5" name="Rectangle 2114">
            <a:extLst>
              <a:ext uri="{FF2B5EF4-FFF2-40B4-BE49-F238E27FC236}">
                <a16:creationId xmlns:a16="http://schemas.microsoft.com/office/drawing/2014/main" id="{4E47C978-CEA2-7728-EFC7-5D1B3DE35E62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6C8CC24C-BC25-1B78-5537-815807578C44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1857F9B9-834D-5ECC-6E1E-AABC60C7E191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8" name="Rectangle 2117">
            <a:extLst>
              <a:ext uri="{FF2B5EF4-FFF2-40B4-BE49-F238E27FC236}">
                <a16:creationId xmlns:a16="http://schemas.microsoft.com/office/drawing/2014/main" id="{C12EE9AF-CBD8-6E22-86A3-446F70E55638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9" name="Rectangle 2118">
            <a:extLst>
              <a:ext uri="{FF2B5EF4-FFF2-40B4-BE49-F238E27FC236}">
                <a16:creationId xmlns:a16="http://schemas.microsoft.com/office/drawing/2014/main" id="{C55ED753-901B-0DB5-B25F-F4E74CA085C1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0" name="Rectangle 2119">
            <a:extLst>
              <a:ext uri="{FF2B5EF4-FFF2-40B4-BE49-F238E27FC236}">
                <a16:creationId xmlns:a16="http://schemas.microsoft.com/office/drawing/2014/main" id="{C78E477E-72C5-28EA-C4FF-4C48AC29C116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F176D48F-30AE-1F5D-3A11-E8BA9D4EEE2E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2791F917-15A8-DD89-925D-D70A7022EE02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5" name="Rectangle 2124">
            <a:extLst>
              <a:ext uri="{FF2B5EF4-FFF2-40B4-BE49-F238E27FC236}">
                <a16:creationId xmlns:a16="http://schemas.microsoft.com/office/drawing/2014/main" id="{A7D4F605-30E9-9935-C79F-C5A69B29F001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35B1677A-68E1-C7D5-12B5-F590C6926436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9" name="Rectangle 2128">
            <a:extLst>
              <a:ext uri="{FF2B5EF4-FFF2-40B4-BE49-F238E27FC236}">
                <a16:creationId xmlns:a16="http://schemas.microsoft.com/office/drawing/2014/main" id="{4529B27F-7431-5CF7-DA44-AA122109C508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0" name="Rectangle 2129">
            <a:extLst>
              <a:ext uri="{FF2B5EF4-FFF2-40B4-BE49-F238E27FC236}">
                <a16:creationId xmlns:a16="http://schemas.microsoft.com/office/drawing/2014/main" id="{E9B9852B-055E-D632-AF76-429CB2723131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33372156-72F3-83AF-11FF-9E4067CC0C7A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4" name="Rectangle 2133">
            <a:extLst>
              <a:ext uri="{FF2B5EF4-FFF2-40B4-BE49-F238E27FC236}">
                <a16:creationId xmlns:a16="http://schemas.microsoft.com/office/drawing/2014/main" id="{F3B36FCF-9398-9051-B10B-8236F6AF5188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9" name="Rectangle 2138">
            <a:extLst>
              <a:ext uri="{FF2B5EF4-FFF2-40B4-BE49-F238E27FC236}">
                <a16:creationId xmlns:a16="http://schemas.microsoft.com/office/drawing/2014/main" id="{A586BC13-4452-AE09-7A27-5A975DDC9EF0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40" name="Rectangle 2139">
            <a:extLst>
              <a:ext uri="{FF2B5EF4-FFF2-40B4-BE49-F238E27FC236}">
                <a16:creationId xmlns:a16="http://schemas.microsoft.com/office/drawing/2014/main" id="{57594AB9-B9AE-9D08-9F1F-72DCAB94806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6EFA056-F4FD-FD8D-5326-EEB5C235B256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51" name="ZoneTexte 2150">
            <a:extLst>
              <a:ext uri="{FF2B5EF4-FFF2-40B4-BE49-F238E27FC236}">
                <a16:creationId xmlns:a16="http://schemas.microsoft.com/office/drawing/2014/main" id="{F7470B99-12A8-97FF-B6F4-5C6B7B837C93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filtered</a:t>
            </a:r>
            <a:r>
              <a:rPr lang="fr-FR" dirty="0"/>
              <a:t> image</a:t>
            </a:r>
          </a:p>
        </p:txBody>
      </p:sp>
      <p:sp>
        <p:nvSpPr>
          <p:cNvPr id="2152" name="Rectangle 2151">
            <a:extLst>
              <a:ext uri="{FF2B5EF4-FFF2-40B4-BE49-F238E27FC236}">
                <a16:creationId xmlns:a16="http://schemas.microsoft.com/office/drawing/2014/main" id="{C43035B6-0BBE-319A-ECA4-C50B7FCAD0C3}"/>
              </a:ext>
            </a:extLst>
          </p:cNvPr>
          <p:cNvSpPr/>
          <p:nvPr/>
        </p:nvSpPr>
        <p:spPr>
          <a:xfrm>
            <a:off x="300739" y="335321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53" name="Rectangle 2152">
            <a:extLst>
              <a:ext uri="{FF2B5EF4-FFF2-40B4-BE49-F238E27FC236}">
                <a16:creationId xmlns:a16="http://schemas.microsoft.com/office/drawing/2014/main" id="{8FC909A9-0D0C-C199-FEF5-7632B15F66B1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154" name="Rectangle 2153">
            <a:extLst>
              <a:ext uri="{FF2B5EF4-FFF2-40B4-BE49-F238E27FC236}">
                <a16:creationId xmlns:a16="http://schemas.microsoft.com/office/drawing/2014/main" id="{88E57EFC-7D51-A111-4F44-5196A1D776B5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55" name="Rectangle 2154">
            <a:extLst>
              <a:ext uri="{FF2B5EF4-FFF2-40B4-BE49-F238E27FC236}">
                <a16:creationId xmlns:a16="http://schemas.microsoft.com/office/drawing/2014/main" id="{27E5C6BD-5B0F-B645-A388-DCB758BA2901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2156" name="Rectangle 2155">
            <a:extLst>
              <a:ext uri="{FF2B5EF4-FFF2-40B4-BE49-F238E27FC236}">
                <a16:creationId xmlns:a16="http://schemas.microsoft.com/office/drawing/2014/main" id="{467DFFD1-D3CD-031A-1278-600273466A6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2157" name="Rectangle 2156">
            <a:extLst>
              <a:ext uri="{FF2B5EF4-FFF2-40B4-BE49-F238E27FC236}">
                <a16:creationId xmlns:a16="http://schemas.microsoft.com/office/drawing/2014/main" id="{987463B0-8C31-8642-9758-A6D58E853DC3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58" name="Rectangle 2157">
            <a:extLst>
              <a:ext uri="{FF2B5EF4-FFF2-40B4-BE49-F238E27FC236}">
                <a16:creationId xmlns:a16="http://schemas.microsoft.com/office/drawing/2014/main" id="{BC9E2269-8D59-6E11-D9B5-3FA6B96877E2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2159" name="Rectangle 2158">
            <a:extLst>
              <a:ext uri="{FF2B5EF4-FFF2-40B4-BE49-F238E27FC236}">
                <a16:creationId xmlns:a16="http://schemas.microsoft.com/office/drawing/2014/main" id="{88F77F4D-6FA9-D4C0-A746-261D9145468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60" name="Rectangle 2159">
            <a:extLst>
              <a:ext uri="{FF2B5EF4-FFF2-40B4-BE49-F238E27FC236}">
                <a16:creationId xmlns:a16="http://schemas.microsoft.com/office/drawing/2014/main" id="{6B2AF882-E6D3-742F-F3CD-299B3B032460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61" name="Rectangle 2160">
            <a:extLst>
              <a:ext uri="{FF2B5EF4-FFF2-40B4-BE49-F238E27FC236}">
                <a16:creationId xmlns:a16="http://schemas.microsoft.com/office/drawing/2014/main" id="{3B529BAD-238D-F874-842E-5C1F2A8420F6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2" name="Rectangle 2161">
            <a:extLst>
              <a:ext uri="{FF2B5EF4-FFF2-40B4-BE49-F238E27FC236}">
                <a16:creationId xmlns:a16="http://schemas.microsoft.com/office/drawing/2014/main" id="{F35651E9-6191-15FF-3562-ACDFB56335D1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63" name="Rectangle 2162">
            <a:extLst>
              <a:ext uri="{FF2B5EF4-FFF2-40B4-BE49-F238E27FC236}">
                <a16:creationId xmlns:a16="http://schemas.microsoft.com/office/drawing/2014/main" id="{4CB04308-625D-2304-7731-7284F35845E5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64" name="Rectangle 2163">
            <a:extLst>
              <a:ext uri="{FF2B5EF4-FFF2-40B4-BE49-F238E27FC236}">
                <a16:creationId xmlns:a16="http://schemas.microsoft.com/office/drawing/2014/main" id="{5F6FA855-E8FD-3245-647A-93624485B21F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5" name="Rectangle 2164">
            <a:extLst>
              <a:ext uri="{FF2B5EF4-FFF2-40B4-BE49-F238E27FC236}">
                <a16:creationId xmlns:a16="http://schemas.microsoft.com/office/drawing/2014/main" id="{92AFECA6-986A-7A1F-A4E6-9B419362BCC1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F4153BB6-11CB-9922-D8B6-6B06922FB601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67" name="Rectangle 2166">
            <a:extLst>
              <a:ext uri="{FF2B5EF4-FFF2-40B4-BE49-F238E27FC236}">
                <a16:creationId xmlns:a16="http://schemas.microsoft.com/office/drawing/2014/main" id="{85C22C54-5E78-078A-05E4-C6D8001C261C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68" name="Rectangle 2167">
            <a:extLst>
              <a:ext uri="{FF2B5EF4-FFF2-40B4-BE49-F238E27FC236}">
                <a16:creationId xmlns:a16="http://schemas.microsoft.com/office/drawing/2014/main" id="{EB6956A3-F3BC-CD70-5805-5C7366962060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69" name="Rectangle 2168">
            <a:extLst>
              <a:ext uri="{FF2B5EF4-FFF2-40B4-BE49-F238E27FC236}">
                <a16:creationId xmlns:a16="http://schemas.microsoft.com/office/drawing/2014/main" id="{38FC2CD4-F0FE-6E2A-4CAE-38130B57B499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2170" name="Rectangle 2169">
            <a:extLst>
              <a:ext uri="{FF2B5EF4-FFF2-40B4-BE49-F238E27FC236}">
                <a16:creationId xmlns:a16="http://schemas.microsoft.com/office/drawing/2014/main" id="{FB2D2834-05F6-6673-694D-652F4FC5DB9E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71" name="Rectangle 2170">
            <a:extLst>
              <a:ext uri="{FF2B5EF4-FFF2-40B4-BE49-F238E27FC236}">
                <a16:creationId xmlns:a16="http://schemas.microsoft.com/office/drawing/2014/main" id="{0CB28C73-CB88-950A-535F-2F3FE7DA10E8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F5FA43BC-BFD4-80FE-416E-E2D62FC1ADFA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73" name="Rectangle 2172">
            <a:extLst>
              <a:ext uri="{FF2B5EF4-FFF2-40B4-BE49-F238E27FC236}">
                <a16:creationId xmlns:a16="http://schemas.microsoft.com/office/drawing/2014/main" id="{3CA85394-F8D2-1889-2707-6B6E676C683A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AAB4CEA3-B790-38BA-47D6-CD5D4399A8EA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5" name="Rectangle 2174">
            <a:extLst>
              <a:ext uri="{FF2B5EF4-FFF2-40B4-BE49-F238E27FC236}">
                <a16:creationId xmlns:a16="http://schemas.microsoft.com/office/drawing/2014/main" id="{BC259D6C-51CC-99BC-6ECD-A2CDCA4BA63C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6" name="Rectangle 2175">
            <a:extLst>
              <a:ext uri="{FF2B5EF4-FFF2-40B4-BE49-F238E27FC236}">
                <a16:creationId xmlns:a16="http://schemas.microsoft.com/office/drawing/2014/main" id="{FC87499F-C8BD-52A8-33F4-7A8BFDA0C7A2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7" name="Rectangle 2176">
            <a:extLst>
              <a:ext uri="{FF2B5EF4-FFF2-40B4-BE49-F238E27FC236}">
                <a16:creationId xmlns:a16="http://schemas.microsoft.com/office/drawing/2014/main" id="{ABD8FD9E-9129-BDD7-AD54-A139629F7DD6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78" name="Rectangle 2177">
            <a:extLst>
              <a:ext uri="{FF2B5EF4-FFF2-40B4-BE49-F238E27FC236}">
                <a16:creationId xmlns:a16="http://schemas.microsoft.com/office/drawing/2014/main" id="{BC0351FE-40A6-6612-4A97-7BD8A653AC00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2181" name="Rectangle 2180">
            <a:extLst>
              <a:ext uri="{FF2B5EF4-FFF2-40B4-BE49-F238E27FC236}">
                <a16:creationId xmlns:a16="http://schemas.microsoft.com/office/drawing/2014/main" id="{750F94F7-6B74-4FC4-BFDD-6305F5261BBF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2182" name="Rectangle 2181">
            <a:extLst>
              <a:ext uri="{FF2B5EF4-FFF2-40B4-BE49-F238E27FC236}">
                <a16:creationId xmlns:a16="http://schemas.microsoft.com/office/drawing/2014/main" id="{793B4A5A-EE84-4F21-0C89-FA14C40CAB05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85" name="Rectangle 2184">
            <a:extLst>
              <a:ext uri="{FF2B5EF4-FFF2-40B4-BE49-F238E27FC236}">
                <a16:creationId xmlns:a16="http://schemas.microsoft.com/office/drawing/2014/main" id="{EB779F9C-00DF-68CF-5F08-59ED1CE288EC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86" name="Rectangle 2185">
            <a:extLst>
              <a:ext uri="{FF2B5EF4-FFF2-40B4-BE49-F238E27FC236}">
                <a16:creationId xmlns:a16="http://schemas.microsoft.com/office/drawing/2014/main" id="{4BA9A872-4440-E3E8-C39B-54EC13F321C8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89" name="Rectangle 2188">
            <a:extLst>
              <a:ext uri="{FF2B5EF4-FFF2-40B4-BE49-F238E27FC236}">
                <a16:creationId xmlns:a16="http://schemas.microsoft.com/office/drawing/2014/main" id="{79920643-9F05-E928-F86C-191CE5DE503E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90" name="Rectangle 2189">
            <a:extLst>
              <a:ext uri="{FF2B5EF4-FFF2-40B4-BE49-F238E27FC236}">
                <a16:creationId xmlns:a16="http://schemas.microsoft.com/office/drawing/2014/main" id="{2618ADFA-3643-7308-D093-E8EB1CDB3B1E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95" name="Rectangle 2194">
            <a:extLst>
              <a:ext uri="{FF2B5EF4-FFF2-40B4-BE49-F238E27FC236}">
                <a16:creationId xmlns:a16="http://schemas.microsoft.com/office/drawing/2014/main" id="{C643E6E2-6A61-580D-BE44-EF2202BDB9F9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96" name="Rectangle 2195">
            <a:extLst>
              <a:ext uri="{FF2B5EF4-FFF2-40B4-BE49-F238E27FC236}">
                <a16:creationId xmlns:a16="http://schemas.microsoft.com/office/drawing/2014/main" id="{8D2A2761-28CC-4BDF-12B2-1758A2C43B23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201" name="Rectangle 2200">
            <a:extLst>
              <a:ext uri="{FF2B5EF4-FFF2-40B4-BE49-F238E27FC236}">
                <a16:creationId xmlns:a16="http://schemas.microsoft.com/office/drawing/2014/main" id="{23022F22-ABA0-45B5-1D54-03BC1C8EE03D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207" name="Rectangle 2206">
            <a:extLst>
              <a:ext uri="{FF2B5EF4-FFF2-40B4-BE49-F238E27FC236}">
                <a16:creationId xmlns:a16="http://schemas.microsoft.com/office/drawing/2014/main" id="{6B6DC3B1-D2D7-FFC6-F7D7-2BB8B884455E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08" name="ZoneTexte 2207">
            <a:extLst>
              <a:ext uri="{FF2B5EF4-FFF2-40B4-BE49-F238E27FC236}">
                <a16:creationId xmlns:a16="http://schemas.microsoft.com/office/drawing/2014/main" id="{C01CD6E2-2B81-B16B-E0C9-D3991D152E84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09" name="ZoneTexte 2208">
            <a:extLst>
              <a:ext uri="{FF2B5EF4-FFF2-40B4-BE49-F238E27FC236}">
                <a16:creationId xmlns:a16="http://schemas.microsoft.com/office/drawing/2014/main" id="{B4F34055-AF64-51A9-7A8F-FC5CDE883A39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210" name="ZoneTexte 2209">
            <a:extLst>
              <a:ext uri="{FF2B5EF4-FFF2-40B4-BE49-F238E27FC236}">
                <a16:creationId xmlns:a16="http://schemas.microsoft.com/office/drawing/2014/main" id="{0F3D0BC6-CB3A-2820-BED0-365C65E4A2E5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1CDF0DB3-0FBD-EFAA-0A3C-2B9C03780F53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12" name="Rectangle 2211">
            <a:extLst>
              <a:ext uri="{FF2B5EF4-FFF2-40B4-BE49-F238E27FC236}">
                <a16:creationId xmlns:a16="http://schemas.microsoft.com/office/drawing/2014/main" id="{BFBA9851-7D35-2E04-296E-04065A7E48CC}"/>
              </a:ext>
            </a:extLst>
          </p:cNvPr>
          <p:cNvSpPr/>
          <p:nvPr/>
        </p:nvSpPr>
        <p:spPr>
          <a:xfrm>
            <a:off x="774172" y="382536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13" name="ZoneTexte 2212">
            <a:extLst>
              <a:ext uri="{FF2B5EF4-FFF2-40B4-BE49-F238E27FC236}">
                <a16:creationId xmlns:a16="http://schemas.microsoft.com/office/drawing/2014/main" id="{484FBCD6-E8C4-615C-0028-0078D18A1C81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2214" name="ZoneTexte 2213">
            <a:extLst>
              <a:ext uri="{FF2B5EF4-FFF2-40B4-BE49-F238E27FC236}">
                <a16:creationId xmlns:a16="http://schemas.microsoft.com/office/drawing/2014/main" id="{D6A4DB19-EFD8-3DD5-E3DF-430E66DA9416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15" name="ZoneTexte 2214">
            <a:extLst>
              <a:ext uri="{FF2B5EF4-FFF2-40B4-BE49-F238E27FC236}">
                <a16:creationId xmlns:a16="http://schemas.microsoft.com/office/drawing/2014/main" id="{192F3B62-7C6F-3667-1147-56541D1BFC9D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6" name="ZoneTexte 2215">
            <a:extLst>
              <a:ext uri="{FF2B5EF4-FFF2-40B4-BE49-F238E27FC236}">
                <a16:creationId xmlns:a16="http://schemas.microsoft.com/office/drawing/2014/main" id="{C7173C9B-A6D4-8C8E-0BEE-CDC24EDC9152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2217" name="ZoneTexte 2216">
            <a:extLst>
              <a:ext uri="{FF2B5EF4-FFF2-40B4-BE49-F238E27FC236}">
                <a16:creationId xmlns:a16="http://schemas.microsoft.com/office/drawing/2014/main" id="{09D69656-0C0A-9FD7-BC4D-DC2F0F46B94F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218" name="ZoneTexte 2217">
            <a:extLst>
              <a:ext uri="{FF2B5EF4-FFF2-40B4-BE49-F238E27FC236}">
                <a16:creationId xmlns:a16="http://schemas.microsoft.com/office/drawing/2014/main" id="{6A54D239-095D-9592-A5F5-B01FC3FDD969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9" name="ZoneTexte 2218">
            <a:extLst>
              <a:ext uri="{FF2B5EF4-FFF2-40B4-BE49-F238E27FC236}">
                <a16:creationId xmlns:a16="http://schemas.microsoft.com/office/drawing/2014/main" id="{8AA78621-2986-114D-494D-4E43577F5FA4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2220" name="ZoneTexte 2219">
            <a:extLst>
              <a:ext uri="{FF2B5EF4-FFF2-40B4-BE49-F238E27FC236}">
                <a16:creationId xmlns:a16="http://schemas.microsoft.com/office/drawing/2014/main" id="{ABD201BA-221B-8B4A-740C-C43EB8CACA65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21" name="ZoneTexte 2220">
            <a:extLst>
              <a:ext uri="{FF2B5EF4-FFF2-40B4-BE49-F238E27FC236}">
                <a16:creationId xmlns:a16="http://schemas.microsoft.com/office/drawing/2014/main" id="{96248495-0045-85CC-9863-E55610B3DE66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2" name="ZoneTexte 2221">
            <a:extLst>
              <a:ext uri="{FF2B5EF4-FFF2-40B4-BE49-F238E27FC236}">
                <a16:creationId xmlns:a16="http://schemas.microsoft.com/office/drawing/2014/main" id="{84BD0764-690D-5AB7-09CB-B535AC0416A8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2223" name="ZoneTexte 2222">
            <a:extLst>
              <a:ext uri="{FF2B5EF4-FFF2-40B4-BE49-F238E27FC236}">
                <a16:creationId xmlns:a16="http://schemas.microsoft.com/office/drawing/2014/main" id="{7C5ED109-C4AB-F9D1-8C94-896FF8872EE9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24" name="ZoneTexte 2223">
            <a:extLst>
              <a:ext uri="{FF2B5EF4-FFF2-40B4-BE49-F238E27FC236}">
                <a16:creationId xmlns:a16="http://schemas.microsoft.com/office/drawing/2014/main" id="{3E3D85D4-55C6-9B08-46DF-38C0A153C244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5" name="ZoneTexte 2224">
            <a:extLst>
              <a:ext uri="{FF2B5EF4-FFF2-40B4-BE49-F238E27FC236}">
                <a16:creationId xmlns:a16="http://schemas.microsoft.com/office/drawing/2014/main" id="{865C9D1D-607F-D166-B52D-D19725C3803D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26" name="ZoneTexte 2225">
            <a:extLst>
              <a:ext uri="{FF2B5EF4-FFF2-40B4-BE49-F238E27FC236}">
                <a16:creationId xmlns:a16="http://schemas.microsoft.com/office/drawing/2014/main" id="{65066CD0-829A-475D-0578-43E5BF403A3E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27" name="ZoneTexte 2226">
            <a:extLst>
              <a:ext uri="{FF2B5EF4-FFF2-40B4-BE49-F238E27FC236}">
                <a16:creationId xmlns:a16="http://schemas.microsoft.com/office/drawing/2014/main" id="{76773343-A984-F5B8-AB9F-39032CF8F23A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8" name="ZoneTexte 2227">
            <a:extLst>
              <a:ext uri="{FF2B5EF4-FFF2-40B4-BE49-F238E27FC236}">
                <a16:creationId xmlns:a16="http://schemas.microsoft.com/office/drawing/2014/main" id="{C59DA985-2241-DC06-9472-1C26EE78FFE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29" name="ZoneTexte 2228">
            <a:extLst>
              <a:ext uri="{FF2B5EF4-FFF2-40B4-BE49-F238E27FC236}">
                <a16:creationId xmlns:a16="http://schemas.microsoft.com/office/drawing/2014/main" id="{9917E6B2-5090-E3C8-D683-8B259CFB8596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230" name="ZoneTexte 2229">
            <a:extLst>
              <a:ext uri="{FF2B5EF4-FFF2-40B4-BE49-F238E27FC236}">
                <a16:creationId xmlns:a16="http://schemas.microsoft.com/office/drawing/2014/main" id="{037B6E33-FE01-F148-6469-0CC52E4BFBCD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1" name="ZoneTexte 2230">
            <a:extLst>
              <a:ext uri="{FF2B5EF4-FFF2-40B4-BE49-F238E27FC236}">
                <a16:creationId xmlns:a16="http://schemas.microsoft.com/office/drawing/2014/main" id="{C209B248-BDBE-682A-F207-F68B64558E7D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2232" name="ZoneTexte 2231">
            <a:extLst>
              <a:ext uri="{FF2B5EF4-FFF2-40B4-BE49-F238E27FC236}">
                <a16:creationId xmlns:a16="http://schemas.microsoft.com/office/drawing/2014/main" id="{FF73C65F-5C91-CAFD-6E70-D534035C3DEF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33" name="ZoneTexte 2232">
            <a:extLst>
              <a:ext uri="{FF2B5EF4-FFF2-40B4-BE49-F238E27FC236}">
                <a16:creationId xmlns:a16="http://schemas.microsoft.com/office/drawing/2014/main" id="{63921304-D567-F528-554E-0FBA9A337A95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4" name="ZoneTexte 2233">
            <a:extLst>
              <a:ext uri="{FF2B5EF4-FFF2-40B4-BE49-F238E27FC236}">
                <a16:creationId xmlns:a16="http://schemas.microsoft.com/office/drawing/2014/main" id="{421129C1-EE74-3FAD-7078-3742867FB914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2235" name="ZoneTexte 2234">
            <a:extLst>
              <a:ext uri="{FF2B5EF4-FFF2-40B4-BE49-F238E27FC236}">
                <a16:creationId xmlns:a16="http://schemas.microsoft.com/office/drawing/2014/main" id="{9663AA52-C239-F804-3592-89958384B446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236" name="ZoneTexte 2235">
            <a:extLst>
              <a:ext uri="{FF2B5EF4-FFF2-40B4-BE49-F238E27FC236}">
                <a16:creationId xmlns:a16="http://schemas.microsoft.com/office/drawing/2014/main" id="{C0510175-BFF2-8373-FA0B-588160C26C38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7" name="ZoneTexte 2236">
            <a:extLst>
              <a:ext uri="{FF2B5EF4-FFF2-40B4-BE49-F238E27FC236}">
                <a16:creationId xmlns:a16="http://schemas.microsoft.com/office/drawing/2014/main" id="{F77CE0AD-21D6-C3B3-C407-047ADDEE65BE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344E31-EBF6-7839-C1A9-71DBD7087F60}"/>
              </a:ext>
            </a:extLst>
          </p:cNvPr>
          <p:cNvSpPr/>
          <p:nvPr/>
        </p:nvSpPr>
        <p:spPr>
          <a:xfrm>
            <a:off x="3311127" y="432153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1AC36-8C8A-4B20-9EF3-623F4C96447B}"/>
              </a:ext>
            </a:extLst>
          </p:cNvPr>
          <p:cNvSpPr/>
          <p:nvPr/>
        </p:nvSpPr>
        <p:spPr>
          <a:xfrm>
            <a:off x="3779127" y="479410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3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E271EA55-2D50-3026-BF8E-7E749917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5" y="5811953"/>
            <a:ext cx="2122086" cy="64093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4BDF62-07BC-2A8B-F897-8A96E4ACF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296" y="2980943"/>
            <a:ext cx="2700602" cy="208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508759" y="583365"/>
            <a:ext cx="8369013" cy="7014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SC19 – Image </a:t>
            </a:r>
            <a:r>
              <a:rPr lang="fr-FR" sz="4000" dirty="0" err="1"/>
              <a:t>processing</a:t>
            </a:r>
            <a:r>
              <a:rPr lang="fr-FR" sz="4000" dirty="0"/>
              <a:t> / </a:t>
            </a:r>
            <a:r>
              <a:rPr lang="fr-FR" sz="4000" dirty="0" err="1"/>
              <a:t>OpenCV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ABA8BA54-B2C6-AF33-9B9D-2B2E3C4CDF4D}"/>
              </a:ext>
            </a:extLst>
          </p:cNvPr>
          <p:cNvSpPr/>
          <p:nvPr/>
        </p:nvSpPr>
        <p:spPr>
          <a:xfrm rot="5400000">
            <a:off x="1070940" y="166458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5A13C3-E4AA-292F-E183-6A505B516243}"/>
              </a:ext>
            </a:extLst>
          </p:cNvPr>
          <p:cNvSpPr txBox="1"/>
          <p:nvPr/>
        </p:nvSpPr>
        <p:spPr>
          <a:xfrm>
            <a:off x="1370266" y="1594943"/>
            <a:ext cx="72250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At the end of this training, the learners will be able to:</a:t>
            </a:r>
            <a:endParaRPr lang="fr-F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29648" y="2163203"/>
            <a:ext cx="606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Use basic building blocks of OpenCV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B83177-1730-A6A9-E20C-1A33F79614F7}"/>
              </a:ext>
            </a:extLst>
          </p:cNvPr>
          <p:cNvSpPr txBox="1"/>
          <p:nvPr/>
        </p:nvSpPr>
        <p:spPr>
          <a:xfrm>
            <a:off x="1190431" y="3154464"/>
            <a:ext cx="4844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Open an image</a:t>
            </a:r>
          </a:p>
          <a:p>
            <a:r>
              <a:rPr lang="fr-FR" dirty="0" err="1"/>
              <a:t>Create</a:t>
            </a:r>
            <a:r>
              <a:rPr lang="fr-FR" dirty="0"/>
              <a:t> the </a:t>
            </a:r>
            <a:r>
              <a:rPr lang="fr-FR" dirty="0" err="1"/>
              <a:t>histogram</a:t>
            </a:r>
            <a:r>
              <a:rPr lang="fr-FR" dirty="0"/>
              <a:t> of an image</a:t>
            </a:r>
          </a:p>
          <a:p>
            <a:endParaRPr lang="fr-FR" dirty="0"/>
          </a:p>
          <a:p>
            <a:r>
              <a:rPr lang="fr-FR" dirty="0"/>
              <a:t>Apply basic </a:t>
            </a:r>
            <a:r>
              <a:rPr lang="fr-FR" dirty="0" err="1"/>
              <a:t>transforms</a:t>
            </a:r>
            <a:r>
              <a:rPr lang="fr-FR" dirty="0"/>
              <a:t> on images</a:t>
            </a:r>
          </a:p>
          <a:p>
            <a:r>
              <a:rPr lang="fr-FR" dirty="0"/>
              <a:t>	- </a:t>
            </a:r>
            <a:r>
              <a:rPr lang="fr-FR" dirty="0" err="1"/>
              <a:t>blur</a:t>
            </a:r>
            <a:r>
              <a:rPr lang="fr-FR" dirty="0"/>
              <a:t>, </a:t>
            </a:r>
            <a:r>
              <a:rPr lang="fr-FR" dirty="0" err="1"/>
              <a:t>filters</a:t>
            </a:r>
            <a:endParaRPr lang="fr-FR" dirty="0"/>
          </a:p>
          <a:p>
            <a:r>
              <a:rPr lang="fr-FR" dirty="0"/>
              <a:t>	- </a:t>
            </a:r>
            <a:r>
              <a:rPr lang="fr-FR" dirty="0" err="1"/>
              <a:t>erosion</a:t>
            </a:r>
            <a:r>
              <a:rPr lang="fr-FR" dirty="0"/>
              <a:t>, dilation, </a:t>
            </a:r>
            <a:r>
              <a:rPr lang="fr-FR" dirty="0" err="1"/>
              <a:t>opening</a:t>
            </a:r>
            <a:r>
              <a:rPr lang="fr-FR" dirty="0"/>
              <a:t>, </a:t>
            </a:r>
            <a:r>
              <a:rPr lang="fr-FR" dirty="0" err="1"/>
              <a:t>closing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Display the contour of </a:t>
            </a:r>
            <a:r>
              <a:rPr lang="fr-FR" dirty="0" err="1"/>
              <a:t>objects</a:t>
            </a:r>
            <a:endParaRPr lang="fr-FR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F641F4-BD69-225B-9646-4B8F209FD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559" y="2236535"/>
            <a:ext cx="847843" cy="114316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125C64-9006-99D5-48E7-C0C54BB6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597" y="5263057"/>
            <a:ext cx="3663487" cy="12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575CB3C-CE42-C3D2-AD1F-1B6D40E6528D}"/>
              </a:ext>
            </a:extLst>
          </p:cNvPr>
          <p:cNvSpPr txBox="1"/>
          <p:nvPr/>
        </p:nvSpPr>
        <p:spPr>
          <a:xfrm>
            <a:off x="425904" y="6294308"/>
            <a:ext cx="688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https://iogs-lense-training.github.io/image-processing/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327067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417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Convolution Kernel </a:t>
            </a:r>
            <a:r>
              <a:rPr lang="fr-FR" sz="2000" i="1" dirty="0"/>
              <a:t>(or </a:t>
            </a:r>
            <a:r>
              <a:rPr lang="fr-FR" sz="2000" i="1" dirty="0" err="1"/>
              <a:t>Structuring</a:t>
            </a:r>
            <a:r>
              <a:rPr lang="fr-FR" sz="2000" i="1" dirty="0"/>
              <a:t> </a:t>
            </a:r>
            <a:r>
              <a:rPr lang="fr-FR" sz="2000" i="1" dirty="0" err="1"/>
              <a:t>Element</a:t>
            </a:r>
            <a:r>
              <a:rPr lang="fr-FR" sz="2000" i="1" dirty="0"/>
              <a:t>)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3646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4114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3646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4582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4582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3646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4114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4582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3076575" y="2251326"/>
            <a:ext cx="182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Cross Kernel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4114031" y="361587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9D1398-EE84-BAF2-008F-870573F5B1E8}"/>
              </a:ext>
            </a:extLst>
          </p:cNvPr>
          <p:cNvSpPr/>
          <p:nvPr/>
        </p:nvSpPr>
        <p:spPr>
          <a:xfrm>
            <a:off x="3646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F90E0B-6971-8065-D0CE-B339F5C81C49}"/>
              </a:ext>
            </a:extLst>
          </p:cNvPr>
          <p:cNvSpPr/>
          <p:nvPr/>
        </p:nvSpPr>
        <p:spPr>
          <a:xfrm>
            <a:off x="4114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9A23A-97E7-364B-5F94-D52316D9636E}"/>
              </a:ext>
            </a:extLst>
          </p:cNvPr>
          <p:cNvSpPr/>
          <p:nvPr/>
        </p:nvSpPr>
        <p:spPr>
          <a:xfrm>
            <a:off x="4582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7B2010-925E-7B45-2CC6-68E8CA273299}"/>
              </a:ext>
            </a:extLst>
          </p:cNvPr>
          <p:cNvSpPr/>
          <p:nvPr/>
        </p:nvSpPr>
        <p:spPr>
          <a:xfrm>
            <a:off x="3646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355CCC-AD62-AB42-ECC3-2FC275662ACF}"/>
              </a:ext>
            </a:extLst>
          </p:cNvPr>
          <p:cNvSpPr/>
          <p:nvPr/>
        </p:nvSpPr>
        <p:spPr>
          <a:xfrm>
            <a:off x="4114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44D38C-CFB9-07D0-0372-3793B062BADF}"/>
              </a:ext>
            </a:extLst>
          </p:cNvPr>
          <p:cNvSpPr/>
          <p:nvPr/>
        </p:nvSpPr>
        <p:spPr>
          <a:xfrm>
            <a:off x="4582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23637F-7BA2-EEA0-653C-49300CE7A295}"/>
              </a:ext>
            </a:extLst>
          </p:cNvPr>
          <p:cNvSpPr/>
          <p:nvPr/>
        </p:nvSpPr>
        <p:spPr>
          <a:xfrm>
            <a:off x="5050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AADBBD-DFE4-447C-3E4E-B7208E028361}"/>
              </a:ext>
            </a:extLst>
          </p:cNvPr>
          <p:cNvSpPr/>
          <p:nvPr/>
        </p:nvSpPr>
        <p:spPr>
          <a:xfrm>
            <a:off x="5050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BE73FC-87F6-F63F-12AE-F1FA3E3CE650}"/>
              </a:ext>
            </a:extLst>
          </p:cNvPr>
          <p:cNvSpPr/>
          <p:nvPr/>
        </p:nvSpPr>
        <p:spPr>
          <a:xfrm>
            <a:off x="5050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81A097-D73D-8F02-ED05-E659F2F56DB4}"/>
              </a:ext>
            </a:extLst>
          </p:cNvPr>
          <p:cNvSpPr/>
          <p:nvPr/>
        </p:nvSpPr>
        <p:spPr>
          <a:xfrm>
            <a:off x="5050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35408D-AD8B-FF2F-CDAB-E3B64A65E9A4}"/>
              </a:ext>
            </a:extLst>
          </p:cNvPr>
          <p:cNvSpPr/>
          <p:nvPr/>
        </p:nvSpPr>
        <p:spPr>
          <a:xfrm>
            <a:off x="5050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579B9B-3709-848E-267B-6F70E8C83C82}"/>
              </a:ext>
            </a:extLst>
          </p:cNvPr>
          <p:cNvSpPr/>
          <p:nvPr/>
        </p:nvSpPr>
        <p:spPr>
          <a:xfrm>
            <a:off x="3178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E2805C-5BB5-C1D1-B88B-89C479C25F39}"/>
              </a:ext>
            </a:extLst>
          </p:cNvPr>
          <p:cNvSpPr/>
          <p:nvPr/>
        </p:nvSpPr>
        <p:spPr>
          <a:xfrm>
            <a:off x="3178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37BD0-8B43-C264-EDE7-97CAA666F9DA}"/>
              </a:ext>
            </a:extLst>
          </p:cNvPr>
          <p:cNvSpPr/>
          <p:nvPr/>
        </p:nvSpPr>
        <p:spPr>
          <a:xfrm>
            <a:off x="3178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B508A2-5986-A21E-C5AC-410E2384F358}"/>
              </a:ext>
            </a:extLst>
          </p:cNvPr>
          <p:cNvSpPr/>
          <p:nvPr/>
        </p:nvSpPr>
        <p:spPr>
          <a:xfrm>
            <a:off x="3178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8604CC-7F28-4210-CF2A-E87157E08A43}"/>
              </a:ext>
            </a:extLst>
          </p:cNvPr>
          <p:cNvSpPr/>
          <p:nvPr/>
        </p:nvSpPr>
        <p:spPr>
          <a:xfrm>
            <a:off x="3178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3178031" y="2679876"/>
            <a:ext cx="2340000" cy="23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4AD208-64D2-4995-C355-54B20185B585}"/>
              </a:ext>
            </a:extLst>
          </p:cNvPr>
          <p:cNvSpPr/>
          <p:nvPr/>
        </p:nvSpPr>
        <p:spPr>
          <a:xfrm>
            <a:off x="6555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564E4B-4DC7-8D37-0B16-BA184BCE1DA1}"/>
              </a:ext>
            </a:extLst>
          </p:cNvPr>
          <p:cNvSpPr/>
          <p:nvPr/>
        </p:nvSpPr>
        <p:spPr>
          <a:xfrm>
            <a:off x="7023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19B26C-71BA-B9DB-CC31-AA45310C0270}"/>
              </a:ext>
            </a:extLst>
          </p:cNvPr>
          <p:cNvSpPr/>
          <p:nvPr/>
        </p:nvSpPr>
        <p:spPr>
          <a:xfrm>
            <a:off x="6555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24188B-E2E8-02F9-AA8E-5F50B98C5716}"/>
              </a:ext>
            </a:extLst>
          </p:cNvPr>
          <p:cNvSpPr/>
          <p:nvPr/>
        </p:nvSpPr>
        <p:spPr>
          <a:xfrm>
            <a:off x="7491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3B9075-8269-37E2-CF70-A2B2A915F2A7}"/>
              </a:ext>
            </a:extLst>
          </p:cNvPr>
          <p:cNvSpPr/>
          <p:nvPr/>
        </p:nvSpPr>
        <p:spPr>
          <a:xfrm>
            <a:off x="7491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82134A-3A7C-6ADA-265D-9CA235B73362}"/>
              </a:ext>
            </a:extLst>
          </p:cNvPr>
          <p:cNvSpPr/>
          <p:nvPr/>
        </p:nvSpPr>
        <p:spPr>
          <a:xfrm>
            <a:off x="6555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1FF97-09E7-683F-34CE-DA30DBB7A406}"/>
              </a:ext>
            </a:extLst>
          </p:cNvPr>
          <p:cNvSpPr/>
          <p:nvPr/>
        </p:nvSpPr>
        <p:spPr>
          <a:xfrm>
            <a:off x="7023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AF02CD-F842-4F5D-955C-3DDEE6B2236C}"/>
              </a:ext>
            </a:extLst>
          </p:cNvPr>
          <p:cNvSpPr/>
          <p:nvPr/>
        </p:nvSpPr>
        <p:spPr>
          <a:xfrm>
            <a:off x="7491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570F9FD-EC53-4E92-971E-031F42E42291}"/>
              </a:ext>
            </a:extLst>
          </p:cNvPr>
          <p:cNvSpPr txBox="1"/>
          <p:nvPr/>
        </p:nvSpPr>
        <p:spPr>
          <a:xfrm>
            <a:off x="5986031" y="2251326"/>
            <a:ext cx="182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Rect</a:t>
            </a:r>
            <a:r>
              <a:rPr lang="fr-FR" dirty="0"/>
              <a:t> Kernel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752BA8F-C8B4-B625-8ABA-76777FE52B63}"/>
              </a:ext>
            </a:extLst>
          </p:cNvPr>
          <p:cNvSpPr/>
          <p:nvPr/>
        </p:nvSpPr>
        <p:spPr>
          <a:xfrm>
            <a:off x="7023487" y="361587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9B089C7-F1FA-D6E6-22D2-2627DD6321CD}"/>
              </a:ext>
            </a:extLst>
          </p:cNvPr>
          <p:cNvSpPr/>
          <p:nvPr/>
        </p:nvSpPr>
        <p:spPr>
          <a:xfrm>
            <a:off x="6555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D163130-DE73-704E-BADF-B6BAE3AD6219}"/>
              </a:ext>
            </a:extLst>
          </p:cNvPr>
          <p:cNvSpPr/>
          <p:nvPr/>
        </p:nvSpPr>
        <p:spPr>
          <a:xfrm>
            <a:off x="7023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CEDAB4F-D65C-A6C8-59ED-15E765470948}"/>
              </a:ext>
            </a:extLst>
          </p:cNvPr>
          <p:cNvSpPr/>
          <p:nvPr/>
        </p:nvSpPr>
        <p:spPr>
          <a:xfrm>
            <a:off x="7491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3A43A27-E1A4-2377-AA43-35815547FDB9}"/>
              </a:ext>
            </a:extLst>
          </p:cNvPr>
          <p:cNvSpPr/>
          <p:nvPr/>
        </p:nvSpPr>
        <p:spPr>
          <a:xfrm>
            <a:off x="6555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06F2FF-75E5-3284-965D-328D67A4EFC4}"/>
              </a:ext>
            </a:extLst>
          </p:cNvPr>
          <p:cNvSpPr/>
          <p:nvPr/>
        </p:nvSpPr>
        <p:spPr>
          <a:xfrm>
            <a:off x="7023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AE09B57-609D-50E5-CB84-85287FDA73CE}"/>
              </a:ext>
            </a:extLst>
          </p:cNvPr>
          <p:cNvSpPr/>
          <p:nvPr/>
        </p:nvSpPr>
        <p:spPr>
          <a:xfrm>
            <a:off x="7491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0EFB7F-2FD7-1BBC-AE09-29DA60163B9C}"/>
              </a:ext>
            </a:extLst>
          </p:cNvPr>
          <p:cNvSpPr/>
          <p:nvPr/>
        </p:nvSpPr>
        <p:spPr>
          <a:xfrm>
            <a:off x="7959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D8811B-3867-688C-4059-641C19AEB441}"/>
              </a:ext>
            </a:extLst>
          </p:cNvPr>
          <p:cNvSpPr/>
          <p:nvPr/>
        </p:nvSpPr>
        <p:spPr>
          <a:xfrm>
            <a:off x="7959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20EA01-DFD3-526A-EC30-DFEBCEF08CCD}"/>
              </a:ext>
            </a:extLst>
          </p:cNvPr>
          <p:cNvSpPr/>
          <p:nvPr/>
        </p:nvSpPr>
        <p:spPr>
          <a:xfrm>
            <a:off x="7959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946B2F-171D-CBB3-B95E-FF8ABE9437D0}"/>
              </a:ext>
            </a:extLst>
          </p:cNvPr>
          <p:cNvSpPr/>
          <p:nvPr/>
        </p:nvSpPr>
        <p:spPr>
          <a:xfrm>
            <a:off x="7959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DBABBD7-97CE-5F63-123D-8F654A6B681A}"/>
              </a:ext>
            </a:extLst>
          </p:cNvPr>
          <p:cNvSpPr/>
          <p:nvPr/>
        </p:nvSpPr>
        <p:spPr>
          <a:xfrm>
            <a:off x="7959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7F5BFC6-9E29-CA28-A071-5BCBC89015AF}"/>
              </a:ext>
            </a:extLst>
          </p:cNvPr>
          <p:cNvSpPr/>
          <p:nvPr/>
        </p:nvSpPr>
        <p:spPr>
          <a:xfrm>
            <a:off x="6087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1FDBDA3-EC38-F1D3-D691-E8FED4BC286E}"/>
              </a:ext>
            </a:extLst>
          </p:cNvPr>
          <p:cNvSpPr/>
          <p:nvPr/>
        </p:nvSpPr>
        <p:spPr>
          <a:xfrm>
            <a:off x="6087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B4B294-0044-ED5B-A63D-AA5CBF09FA1C}"/>
              </a:ext>
            </a:extLst>
          </p:cNvPr>
          <p:cNvSpPr/>
          <p:nvPr/>
        </p:nvSpPr>
        <p:spPr>
          <a:xfrm>
            <a:off x="6087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87C9A01-2C80-6952-B608-762968C8A185}"/>
              </a:ext>
            </a:extLst>
          </p:cNvPr>
          <p:cNvSpPr/>
          <p:nvPr/>
        </p:nvSpPr>
        <p:spPr>
          <a:xfrm>
            <a:off x="6087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69B11D-B642-477D-3694-6880B24506DB}"/>
              </a:ext>
            </a:extLst>
          </p:cNvPr>
          <p:cNvSpPr/>
          <p:nvPr/>
        </p:nvSpPr>
        <p:spPr>
          <a:xfrm>
            <a:off x="6087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F504A7B-04CA-99BE-BF7E-DE94CFFA1C53}"/>
              </a:ext>
            </a:extLst>
          </p:cNvPr>
          <p:cNvSpPr/>
          <p:nvPr/>
        </p:nvSpPr>
        <p:spPr>
          <a:xfrm>
            <a:off x="6087487" y="2679876"/>
            <a:ext cx="2340000" cy="23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AAF8BAC-6B28-861C-FBE3-4CE488C5603F}"/>
              </a:ext>
            </a:extLst>
          </p:cNvPr>
          <p:cNvSpPr txBox="1"/>
          <p:nvPr/>
        </p:nvSpPr>
        <p:spPr>
          <a:xfrm>
            <a:off x="6087487" y="5069210"/>
            <a:ext cx="2339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SFMono-Regular"/>
              </a:rPr>
              <a:t>cv2.</a:t>
            </a:r>
            <a:r>
              <a:rPr lang="fr-FR" b="1" i="0" dirty="0">
                <a:solidFill>
                  <a:srgbClr val="000000"/>
                </a:solidFill>
                <a:effectLst/>
                <a:latin typeface="SFMono-Regular"/>
              </a:rPr>
              <a:t>MORPH_RECT</a:t>
            </a:r>
            <a:endParaRPr lang="fr-FR" b="1" dirty="0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7A8ADC50-C657-F535-6A61-4360C9AA838D}"/>
              </a:ext>
            </a:extLst>
          </p:cNvPr>
          <p:cNvSpPr txBox="1"/>
          <p:nvPr/>
        </p:nvSpPr>
        <p:spPr>
          <a:xfrm>
            <a:off x="3178031" y="5069210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SFMono-Regular"/>
              </a:rPr>
              <a:t>cv2.</a:t>
            </a:r>
            <a:r>
              <a:rPr lang="fr-FR" b="1" i="0" dirty="0">
                <a:solidFill>
                  <a:srgbClr val="000000"/>
                </a:solidFill>
                <a:effectLst/>
                <a:latin typeface="SFMono-Regular"/>
              </a:rPr>
              <a:t>MORPH_CROSS</a:t>
            </a:r>
            <a:endParaRPr lang="fr-FR" b="1" dirty="0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739CBA2E-84C0-8F45-204D-FBBCD3AA49A1}"/>
              </a:ext>
            </a:extLst>
          </p:cNvPr>
          <p:cNvSpPr txBox="1"/>
          <p:nvPr/>
        </p:nvSpPr>
        <p:spPr>
          <a:xfrm>
            <a:off x="3076575" y="1704661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kernel = cv2.</a:t>
            </a:r>
            <a:r>
              <a:rPr lang="fr-FR" b="1" i="1" dirty="0"/>
              <a:t>getStructuringElement</a:t>
            </a:r>
            <a:r>
              <a:rPr lang="fr-FR" dirty="0"/>
              <a:t>(cv2.MORPH_xx, (M,N))</a:t>
            </a:r>
          </a:p>
        </p:txBody>
      </p:sp>
    </p:spTree>
    <p:extLst>
      <p:ext uri="{BB962C8B-B14F-4D97-AF65-F5344CB8AC3E}">
        <p14:creationId xmlns:p14="http://schemas.microsoft.com/office/powerpoint/2010/main" val="366917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AD8F4D-1C6C-F435-5CC2-1B364A2FDFF0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FDD317-AF29-1A0A-0497-BC95273503F4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57923D-19F0-E19D-C1BA-CB45ED4F6629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63D9E5-CBDF-4925-4C32-89924F6A158A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C1458E-7701-3651-9577-CC82DD86A7B9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1C9A120-840D-F1CE-424D-E682F854BA6F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3955405-28DA-E6D3-AA47-AE7D76D4B361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8A8CBFF-B2E0-99ED-3379-F6766145867B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F0FF5C8-5B80-8C2D-B424-2770E7AE03D3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7121926-1FB8-5EB7-E610-25F1813A7D8D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3D38CB-8A18-C527-ACB6-B9E1E5E357C0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51D648-4ECC-704D-25F3-713CBD743864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4A9BA05-CDD6-6BF7-3485-303F6CAEFFD1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B8E8084-1633-8CA6-7B4C-9B49A8E06573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CE76E8F-F1C6-12D2-25E0-E4E0ED3E9B15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0E737C-5B6B-04E7-225E-97317C05D8A3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BB67C0-AEF1-4488-B938-68F6226BD47D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B74AEDB-3678-4D07-104F-3D17C6436C8A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65FD57-660B-CC8F-B341-131800CD3E3A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3C9FAA7-462C-B4E2-EBA8-DDADD9D22041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279C541-92F3-40D0-7EC2-4F63C8EE9BD9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A4373D-FF4A-25D8-E052-22DFA5F3F793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34BB13C-88E2-816A-AC2F-0D031DCF3930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24F9799-9464-3F5F-7A5D-DDCB189314E2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B18D00B-D302-0060-2881-CADEAE739548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18E8DBA-143F-8EF1-637F-2F5447A5FF79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C846BEF-93F5-D580-8302-C294310A863F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15D06BD-84C4-8A86-F946-470B1DAC4AAE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D3488A8-729D-83D8-03F8-49C851AEDBC1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DEAC7B9-1026-1682-E556-89ECC495611C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D7ABBFB-0E4B-C2AC-E08A-C1DAAB557FE1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F3D486A-ED43-1B23-1A9C-E03273CBD036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B25C33A-6998-DF92-B40A-2B74F383C29B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62BE47B-1020-50E2-46DB-3C67B80E9C17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A8FDF77-2071-AFA1-6CED-59F330317BB6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CC2A6BD-5EB7-EE98-0D2B-AC8395D2FDA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279CE71-8E9F-36D6-472C-666583C170C0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A63F38-4FEB-32A2-D20B-D0594D609C03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C10F7DE-FB23-5144-A033-E51513701BA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18F065C-4957-57F1-9BAA-869511B35EF4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2DDCAD-9FB4-6231-1DED-9C31C695CA33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0D695EE-1A79-252F-CA79-8109D511A0D5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0DECFA6-F4D4-0497-9006-592B2F3DC6A4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7B5114E-EF2C-8F33-2506-6F1F3908C4B7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536144-C2E4-C898-CCFF-C18926565191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C950CE7-4333-04A0-0433-6B81158F58E4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4D013C-E04F-ECEF-C913-180F4FF591BD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7E06B1-7692-2F93-04AA-B354651A86E4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2BB40AA-D670-CCA5-19DA-6B5549A43F64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11E8607-A313-F93D-C8E4-951EC315E885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4AE8CA6-04DC-BDE1-44DA-2EAF9B4723F0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CBBCFF3-D215-6BF0-4B75-4C6F8995265A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F5E3F0B-A6A7-3516-67D0-EF52D698F428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9B1C0B8-E78C-4AD2-5FC9-E6909230C0C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CA94E93-06FC-FD23-F844-833946BDC9F7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6F15636-7E64-70BE-3BE3-ACFC840ACD3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A4298C3-BF04-AE87-8581-42C2247393C2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3693A77-46C5-B988-D48E-AD6AC8DE9326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645CCEA-F44B-1181-EF88-5AFE19ED7342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1075EF-B9E1-B626-79DA-4E8BD5823409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F0AE085-8E07-9C8D-AB0E-0DFD8190247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566D47D-1F87-FF4E-5D79-DF2C35BB1464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CD467E4-12BF-A1F6-F18D-2160E39FD890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6A490BE-249C-3EDF-8C0A-4E132F02277F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456E9EC-9620-B201-AD29-FF7E2DDA6B0D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CBF87D4-D987-50E1-90C3-6A26CDC6132E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D45A5CD-0128-7EFE-E233-0FDEF3A6815E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0ED86A9-67B8-BDAC-5A72-814115B7E425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066D3F0-A9E2-7A59-0B5B-363E835D6894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EC2EF4C-7DA8-CFFE-4F0F-2EFA448DED44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01AC506-D7B2-C1AA-8D55-469F3CFC7916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EF38FC-87F8-C503-8C99-3392D0ADD84A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779366-46D2-E1F9-E99A-BCC322BCBD61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F0F8F0C-EE30-742F-8799-C104A671552C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2F6BFDE-7360-94E2-DAE2-2B682002FDD0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C32867B3-8D6D-847B-52E8-8DDB7413A14B}"/>
              </a:ext>
            </a:extLst>
          </p:cNvPr>
          <p:cNvSpPr txBox="1"/>
          <p:nvPr/>
        </p:nvSpPr>
        <p:spPr>
          <a:xfrm>
            <a:off x="3244272" y="6418955"/>
            <a:ext cx="3907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https://www.youtube.com/watch?v=fmyE7DiaIYQ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E27BA109-0D26-7771-5BA3-52A087EC8B3B}"/>
              </a:ext>
            </a:extLst>
          </p:cNvPr>
          <p:cNvSpPr txBox="1"/>
          <p:nvPr/>
        </p:nvSpPr>
        <p:spPr>
          <a:xfrm>
            <a:off x="8175196" y="6418956"/>
            <a:ext cx="382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https://www.youtube.com/watch?v=xO3ED27rMHs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9685F06-FD26-F5E9-3464-CB41FAE898D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04A684F4-1B8D-F6E1-238B-AAC28E7A7A7E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A69FA6A-500C-E71C-266E-44EAC80396D3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1C7D47C-E13F-6F8F-A732-5F1B16D1098B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D8694C2-BE8F-24F1-BFA9-F6D6F06CD928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A731312B-6878-EB3A-EDE8-A88B6460FE7F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  <p:sp>
        <p:nvSpPr>
          <p:cNvPr id="161" name="Rectangle : coins arrondis 160">
            <a:extLst>
              <a:ext uri="{FF2B5EF4-FFF2-40B4-BE49-F238E27FC236}">
                <a16:creationId xmlns:a16="http://schemas.microsoft.com/office/drawing/2014/main" id="{C3843641-89E6-D572-2853-A33B1CDF2A48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Dilation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6CA3C6D0-E12C-EA57-BE75-E9945699B360}"/>
              </a:ext>
            </a:extLst>
          </p:cNvPr>
          <p:cNvSpPr txBox="1"/>
          <p:nvPr/>
        </p:nvSpPr>
        <p:spPr>
          <a:xfrm>
            <a:off x="8289028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Enlarging the foreground </a:t>
            </a:r>
            <a:r>
              <a:rPr lang="en-US" dirty="0"/>
              <a:t>by </a:t>
            </a:r>
            <a:r>
              <a:rPr lang="en-US" b="1" dirty="0"/>
              <a:t>adding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3" name="Rectangle : coins arrondis 162">
            <a:extLst>
              <a:ext uri="{FF2B5EF4-FFF2-40B4-BE49-F238E27FC236}">
                <a16:creationId xmlns:a16="http://schemas.microsoft.com/office/drawing/2014/main" id="{8AC882DE-2DE4-A2CF-AEC8-4057B23BF8E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A9A4CFE6-3634-4930-57D6-D8B7103FB261}"/>
              </a:ext>
            </a:extLst>
          </p:cNvPr>
          <p:cNvSpPr txBox="1"/>
          <p:nvPr/>
        </p:nvSpPr>
        <p:spPr>
          <a:xfrm>
            <a:off x="3763423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Shrinking the foreground </a:t>
            </a:r>
            <a:r>
              <a:rPr lang="en-US" dirty="0"/>
              <a:t>by </a:t>
            </a:r>
            <a:r>
              <a:rPr lang="en-US" b="1" dirty="0"/>
              <a:t>removing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989955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1FCA348-B678-C1C8-0EA2-CD872118B029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05E71C-3CFF-A834-5C5D-D97948A78811}"/>
              </a:ext>
            </a:extLst>
          </p:cNvPr>
          <p:cNvSpPr txBox="1"/>
          <p:nvPr/>
        </p:nvSpPr>
        <p:spPr>
          <a:xfrm>
            <a:off x="8289028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Enlarging the foreground </a:t>
            </a:r>
            <a:r>
              <a:rPr lang="en-US" dirty="0"/>
              <a:t>by </a:t>
            </a:r>
            <a:r>
              <a:rPr lang="en-US" b="1" dirty="0"/>
              <a:t>adding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566FB03D-2C8A-BBC8-405F-63E54B927A66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67275F0-C2D3-357E-6955-FE8990CFC542}"/>
              </a:ext>
            </a:extLst>
          </p:cNvPr>
          <p:cNvSpPr txBox="1"/>
          <p:nvPr/>
        </p:nvSpPr>
        <p:spPr>
          <a:xfrm>
            <a:off x="3763423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Shrinking the foreground </a:t>
            </a:r>
            <a:r>
              <a:rPr lang="en-US" dirty="0"/>
              <a:t>by </a:t>
            </a:r>
            <a:r>
              <a:rPr lang="en-US" b="1" dirty="0"/>
              <a:t>removing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DA35D1D-AF6F-E0E3-F108-B7283419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F82BF4F1-B2A5-7360-46C0-48E043E049DA}"/>
              </a:ext>
            </a:extLst>
          </p:cNvPr>
          <p:cNvSpPr txBox="1"/>
          <p:nvPr/>
        </p:nvSpPr>
        <p:spPr>
          <a:xfrm>
            <a:off x="3076575" y="6027494"/>
            <a:ext cx="861771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eroded_image</a:t>
            </a:r>
            <a:r>
              <a:rPr lang="en-US" dirty="0"/>
              <a:t> = cv2.</a:t>
            </a:r>
            <a:r>
              <a:rPr lang="en-US" b="1" dirty="0"/>
              <a:t>erode</a:t>
            </a:r>
            <a:r>
              <a:rPr lang="en-US" dirty="0"/>
              <a:t>(image, kernel, iterations=1)</a:t>
            </a:r>
          </a:p>
          <a:p>
            <a:r>
              <a:rPr lang="en-US" dirty="0" err="1"/>
              <a:t>dilated_image</a:t>
            </a:r>
            <a:r>
              <a:rPr lang="en-US" dirty="0"/>
              <a:t> = cv2.</a:t>
            </a:r>
            <a:r>
              <a:rPr lang="en-US" b="1" dirty="0"/>
              <a:t>dilate</a:t>
            </a:r>
            <a:r>
              <a:rPr lang="en-US" dirty="0"/>
              <a:t>(image, kernel, iterations=1)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84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Opening</a:t>
            </a:r>
            <a:r>
              <a:rPr lang="fr-FR" sz="2000" b="1" dirty="0"/>
              <a:t> and </a:t>
            </a:r>
            <a:r>
              <a:rPr lang="fr-FR" sz="2000" b="1" dirty="0" err="1"/>
              <a:t>Closing</a:t>
            </a:r>
            <a:r>
              <a:rPr lang="fr-FR" sz="2000" b="1" dirty="0"/>
              <a:t>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0C9914-C86C-580C-95E2-9D1EA95506DB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CF39E-D740-BC9D-F732-D0D08E3939C9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2B96B-779B-F7B7-9913-BAE2124D0EC6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80274A-543D-110B-B923-3A8608811C60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D4F15-62AD-F189-7F88-F83941033AA1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1F9617-7D3B-DEFF-F931-68B586D8948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AA7C8E-0DE3-BA00-53FB-16A55B005576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ADB46D-E90C-E244-71CB-BC91C46C62E7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458C9A-E973-14A1-DB45-8D9DC314C7A6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E9C049-E214-DFE4-60CA-24B4C67F1841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70FD19-D08A-9BEA-C68A-D9AD82ED9BF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36591A1-DDEE-9BB8-8BC8-A2364D26F7C2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Closing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D7E2170-A685-979F-74B0-7B9BD0D719DB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Dilation </a:t>
            </a:r>
            <a:r>
              <a:rPr lang="en-US" dirty="0"/>
              <a:t>then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 err="1"/>
              <a:t>Filling</a:t>
            </a:r>
            <a:r>
              <a:rPr lang="fr-FR" sz="2000" dirty="0"/>
              <a:t> in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holes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7B38A9C-F8F9-C017-ACF1-F55EFC379DA8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Opening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CC6090E-22F1-3432-7532-09B05BA98628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/>
              <a:t>then</a:t>
            </a:r>
            <a:r>
              <a:rPr lang="en-US" b="1" dirty="0"/>
              <a:t> Dilation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 err="1"/>
              <a:t>Removing</a:t>
            </a:r>
            <a:r>
              <a:rPr lang="fr-FR" sz="2000" dirty="0"/>
              <a:t>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8536AA-AE99-D170-1274-A10308C275C9}"/>
              </a:ext>
            </a:extLst>
          </p:cNvPr>
          <p:cNvSpPr/>
          <p:nvPr/>
        </p:nvSpPr>
        <p:spPr>
          <a:xfrm>
            <a:off x="5785572" y="248258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3CDC38-AEF5-143B-7AAA-58E1B294C43D}"/>
              </a:ext>
            </a:extLst>
          </p:cNvPr>
          <p:cNvSpPr/>
          <p:nvPr/>
        </p:nvSpPr>
        <p:spPr>
          <a:xfrm>
            <a:off x="4813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76F5F0-EE3D-906B-3FE3-49E1AE9AA316}"/>
              </a:ext>
            </a:extLst>
          </p:cNvPr>
          <p:cNvSpPr/>
          <p:nvPr/>
        </p:nvSpPr>
        <p:spPr>
          <a:xfrm>
            <a:off x="5137572" y="248125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697CA2-EED6-ADE3-DE99-9590632E0DBA}"/>
              </a:ext>
            </a:extLst>
          </p:cNvPr>
          <p:cNvSpPr/>
          <p:nvPr/>
        </p:nvSpPr>
        <p:spPr>
          <a:xfrm>
            <a:off x="5461572" y="2481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FDADC5-C9AA-E8BC-F647-F476E74B0717}"/>
              </a:ext>
            </a:extLst>
          </p:cNvPr>
          <p:cNvSpPr/>
          <p:nvPr/>
        </p:nvSpPr>
        <p:spPr>
          <a:xfrm>
            <a:off x="4489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92C003-DBA2-DCBD-7CA3-5309FD365D1A}"/>
              </a:ext>
            </a:extLst>
          </p:cNvPr>
          <p:cNvSpPr/>
          <p:nvPr/>
        </p:nvSpPr>
        <p:spPr>
          <a:xfrm>
            <a:off x="5785572" y="2805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E5C8F-CA40-9C69-71D3-1004A9D5A021}"/>
              </a:ext>
            </a:extLst>
          </p:cNvPr>
          <p:cNvSpPr/>
          <p:nvPr/>
        </p:nvSpPr>
        <p:spPr>
          <a:xfrm>
            <a:off x="4813572" y="280392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22B7F3-6DE3-4E10-BA2F-32CD9D9E53CB}"/>
              </a:ext>
            </a:extLst>
          </p:cNvPr>
          <p:cNvSpPr/>
          <p:nvPr/>
        </p:nvSpPr>
        <p:spPr>
          <a:xfrm>
            <a:off x="5137572" y="280368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F519D2-DECB-5166-6972-16915ACE55B6}"/>
              </a:ext>
            </a:extLst>
          </p:cNvPr>
          <p:cNvSpPr/>
          <p:nvPr/>
        </p:nvSpPr>
        <p:spPr>
          <a:xfrm>
            <a:off x="5461572" y="280344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B02078-010E-8857-8E44-51409E3D2B74}"/>
              </a:ext>
            </a:extLst>
          </p:cNvPr>
          <p:cNvSpPr/>
          <p:nvPr/>
        </p:nvSpPr>
        <p:spPr>
          <a:xfrm>
            <a:off x="4489572" y="280392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C76EF4-FF49-7163-4A0E-B7D9794E15AD}"/>
              </a:ext>
            </a:extLst>
          </p:cNvPr>
          <p:cNvSpPr/>
          <p:nvPr/>
        </p:nvSpPr>
        <p:spPr>
          <a:xfrm>
            <a:off x="5785572" y="313124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0F7A5C-4DD0-1DA3-BF1D-A0C0BB8D3443}"/>
              </a:ext>
            </a:extLst>
          </p:cNvPr>
          <p:cNvSpPr/>
          <p:nvPr/>
        </p:nvSpPr>
        <p:spPr>
          <a:xfrm>
            <a:off x="4813572" y="313015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08D327-BA5C-F752-C3AF-95A8E006C719}"/>
              </a:ext>
            </a:extLst>
          </p:cNvPr>
          <p:cNvSpPr/>
          <p:nvPr/>
        </p:nvSpPr>
        <p:spPr>
          <a:xfrm>
            <a:off x="5137572" y="312991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93A2F0-E836-751B-8283-8196E7AF7D42}"/>
              </a:ext>
            </a:extLst>
          </p:cNvPr>
          <p:cNvSpPr/>
          <p:nvPr/>
        </p:nvSpPr>
        <p:spPr>
          <a:xfrm>
            <a:off x="5461572" y="312967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47D372-8E5D-08EC-FC87-C22897042111}"/>
              </a:ext>
            </a:extLst>
          </p:cNvPr>
          <p:cNvSpPr/>
          <p:nvPr/>
        </p:nvSpPr>
        <p:spPr>
          <a:xfrm>
            <a:off x="4489572" y="313015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BE9F85-DE51-02A8-A67A-8149122587F1}"/>
              </a:ext>
            </a:extLst>
          </p:cNvPr>
          <p:cNvSpPr/>
          <p:nvPr/>
        </p:nvSpPr>
        <p:spPr>
          <a:xfrm>
            <a:off x="5785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1D1195-AC9E-3463-128A-8BC7BD610BCF}"/>
              </a:ext>
            </a:extLst>
          </p:cNvPr>
          <p:cNvSpPr/>
          <p:nvPr/>
        </p:nvSpPr>
        <p:spPr>
          <a:xfrm>
            <a:off x="4813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BF8C2A-2A5E-5F80-F0D5-84DDD378AF00}"/>
              </a:ext>
            </a:extLst>
          </p:cNvPr>
          <p:cNvSpPr/>
          <p:nvPr/>
        </p:nvSpPr>
        <p:spPr>
          <a:xfrm>
            <a:off x="5137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EF3208-99E4-1259-CD79-E46502E89891}"/>
              </a:ext>
            </a:extLst>
          </p:cNvPr>
          <p:cNvSpPr/>
          <p:nvPr/>
        </p:nvSpPr>
        <p:spPr>
          <a:xfrm>
            <a:off x="5461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797ABC-CDF4-0F1D-D472-DAEA1CD20224}"/>
              </a:ext>
            </a:extLst>
          </p:cNvPr>
          <p:cNvSpPr/>
          <p:nvPr/>
        </p:nvSpPr>
        <p:spPr>
          <a:xfrm>
            <a:off x="4489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6D94AA-1459-ABA7-E647-F2083759FD85}"/>
              </a:ext>
            </a:extLst>
          </p:cNvPr>
          <p:cNvSpPr/>
          <p:nvPr/>
        </p:nvSpPr>
        <p:spPr>
          <a:xfrm>
            <a:off x="5785572" y="377732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1BDD44-48D1-8232-6401-4E8D14A4D94F}"/>
              </a:ext>
            </a:extLst>
          </p:cNvPr>
          <p:cNvSpPr/>
          <p:nvPr/>
        </p:nvSpPr>
        <p:spPr>
          <a:xfrm>
            <a:off x="4813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09783C-FADE-9382-EA7D-AE061F3E1B07}"/>
              </a:ext>
            </a:extLst>
          </p:cNvPr>
          <p:cNvSpPr/>
          <p:nvPr/>
        </p:nvSpPr>
        <p:spPr>
          <a:xfrm>
            <a:off x="5137572" y="377599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654EC1-47DB-05CE-6D3D-7255BEA54FD9}"/>
              </a:ext>
            </a:extLst>
          </p:cNvPr>
          <p:cNvSpPr/>
          <p:nvPr/>
        </p:nvSpPr>
        <p:spPr>
          <a:xfrm>
            <a:off x="5461572" y="377575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8B4BFD-EEE9-E709-A974-6775E8DF0FFC}"/>
              </a:ext>
            </a:extLst>
          </p:cNvPr>
          <p:cNvSpPr/>
          <p:nvPr/>
        </p:nvSpPr>
        <p:spPr>
          <a:xfrm>
            <a:off x="4489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F23964-E748-6464-96D7-2F1D95F3417F}"/>
              </a:ext>
            </a:extLst>
          </p:cNvPr>
          <p:cNvSpPr/>
          <p:nvPr/>
        </p:nvSpPr>
        <p:spPr>
          <a:xfrm>
            <a:off x="8103681" y="247813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9E6EA68-E60E-0AC1-1268-80E2BE65654D}"/>
              </a:ext>
            </a:extLst>
          </p:cNvPr>
          <p:cNvSpPr/>
          <p:nvPr/>
        </p:nvSpPr>
        <p:spPr>
          <a:xfrm>
            <a:off x="7131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26B580-7994-866A-65FC-1E362D5F834A}"/>
              </a:ext>
            </a:extLst>
          </p:cNvPr>
          <p:cNvSpPr/>
          <p:nvPr/>
        </p:nvSpPr>
        <p:spPr>
          <a:xfrm>
            <a:off x="7455681" y="247680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CDBD808-9896-C15D-CC42-9A6015E3A2C0}"/>
              </a:ext>
            </a:extLst>
          </p:cNvPr>
          <p:cNvSpPr/>
          <p:nvPr/>
        </p:nvSpPr>
        <p:spPr>
          <a:xfrm>
            <a:off x="7779681" y="2476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089E0C5-2BB8-5090-A602-0C5B99610DB8}"/>
              </a:ext>
            </a:extLst>
          </p:cNvPr>
          <p:cNvSpPr/>
          <p:nvPr/>
        </p:nvSpPr>
        <p:spPr>
          <a:xfrm>
            <a:off x="6807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13143C-55E6-CEAC-BBA3-1F87B8D9F1EA}"/>
              </a:ext>
            </a:extLst>
          </p:cNvPr>
          <p:cNvSpPr/>
          <p:nvPr/>
        </p:nvSpPr>
        <p:spPr>
          <a:xfrm>
            <a:off x="8103681" y="2800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7E79252-196A-8AFC-8D27-179D4DD0F3F8}"/>
              </a:ext>
            </a:extLst>
          </p:cNvPr>
          <p:cNvSpPr/>
          <p:nvPr/>
        </p:nvSpPr>
        <p:spPr>
          <a:xfrm>
            <a:off x="7131681" y="279947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705E59-C11E-93C4-66A8-60C2CCA62172}"/>
              </a:ext>
            </a:extLst>
          </p:cNvPr>
          <p:cNvSpPr/>
          <p:nvPr/>
        </p:nvSpPr>
        <p:spPr>
          <a:xfrm>
            <a:off x="7455681" y="279923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B0C3F9-BDD8-C183-F7C4-0A7DF9E187C8}"/>
              </a:ext>
            </a:extLst>
          </p:cNvPr>
          <p:cNvSpPr/>
          <p:nvPr/>
        </p:nvSpPr>
        <p:spPr>
          <a:xfrm>
            <a:off x="7779681" y="279899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FECA737-993B-8C63-5584-C0AF4E343025}"/>
              </a:ext>
            </a:extLst>
          </p:cNvPr>
          <p:cNvSpPr/>
          <p:nvPr/>
        </p:nvSpPr>
        <p:spPr>
          <a:xfrm>
            <a:off x="6807681" y="279947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5156C1-6024-CECB-6CAB-08F29A0CAFE7}"/>
              </a:ext>
            </a:extLst>
          </p:cNvPr>
          <p:cNvSpPr/>
          <p:nvPr/>
        </p:nvSpPr>
        <p:spPr>
          <a:xfrm>
            <a:off x="8103681" y="31267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5555CB-00DC-DA49-6E2F-1D46251AEEEB}"/>
              </a:ext>
            </a:extLst>
          </p:cNvPr>
          <p:cNvSpPr/>
          <p:nvPr/>
        </p:nvSpPr>
        <p:spPr>
          <a:xfrm>
            <a:off x="7131681" y="312570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3578AC-8754-B78E-E7BC-D5A5EA1B9FCA}"/>
              </a:ext>
            </a:extLst>
          </p:cNvPr>
          <p:cNvSpPr/>
          <p:nvPr/>
        </p:nvSpPr>
        <p:spPr>
          <a:xfrm>
            <a:off x="7455681" y="312546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CB23322-4CD5-15C3-0014-1F9CC15FA32C}"/>
              </a:ext>
            </a:extLst>
          </p:cNvPr>
          <p:cNvSpPr/>
          <p:nvPr/>
        </p:nvSpPr>
        <p:spPr>
          <a:xfrm>
            <a:off x="7779681" y="312522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EA3051-6FF3-2A72-D773-185FA2DCFF60}"/>
              </a:ext>
            </a:extLst>
          </p:cNvPr>
          <p:cNvSpPr/>
          <p:nvPr/>
        </p:nvSpPr>
        <p:spPr>
          <a:xfrm>
            <a:off x="6807681" y="31257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365CEF8-ADF0-6FA8-C7CE-BB72B9DBB989}"/>
              </a:ext>
            </a:extLst>
          </p:cNvPr>
          <p:cNvSpPr/>
          <p:nvPr/>
        </p:nvSpPr>
        <p:spPr>
          <a:xfrm>
            <a:off x="8103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6292D2D-C47F-8062-4C1D-C765C48BB067}"/>
              </a:ext>
            </a:extLst>
          </p:cNvPr>
          <p:cNvSpPr/>
          <p:nvPr/>
        </p:nvSpPr>
        <p:spPr>
          <a:xfrm>
            <a:off x="7131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29C924-03AB-93A3-56C2-3BCC45DFB225}"/>
              </a:ext>
            </a:extLst>
          </p:cNvPr>
          <p:cNvSpPr/>
          <p:nvPr/>
        </p:nvSpPr>
        <p:spPr>
          <a:xfrm>
            <a:off x="7455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4AD59E4-6C34-04CB-1143-F06E9B44C1AE}"/>
              </a:ext>
            </a:extLst>
          </p:cNvPr>
          <p:cNvSpPr/>
          <p:nvPr/>
        </p:nvSpPr>
        <p:spPr>
          <a:xfrm>
            <a:off x="7779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AD0B4D-85D8-045A-C9B1-42E78BB3913E}"/>
              </a:ext>
            </a:extLst>
          </p:cNvPr>
          <p:cNvSpPr/>
          <p:nvPr/>
        </p:nvSpPr>
        <p:spPr>
          <a:xfrm>
            <a:off x="6807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8833A2C-21B6-2E93-2C61-941520B540CA}"/>
              </a:ext>
            </a:extLst>
          </p:cNvPr>
          <p:cNvSpPr/>
          <p:nvPr/>
        </p:nvSpPr>
        <p:spPr>
          <a:xfrm>
            <a:off x="8103681" y="377287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9C31DE-9083-A504-F3DD-5720F43F1BC7}"/>
              </a:ext>
            </a:extLst>
          </p:cNvPr>
          <p:cNvSpPr/>
          <p:nvPr/>
        </p:nvSpPr>
        <p:spPr>
          <a:xfrm>
            <a:off x="7131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3966B3-4236-B13B-4BE6-709869019D7A}"/>
              </a:ext>
            </a:extLst>
          </p:cNvPr>
          <p:cNvSpPr/>
          <p:nvPr/>
        </p:nvSpPr>
        <p:spPr>
          <a:xfrm>
            <a:off x="7455681" y="377154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D200B1-D7D0-1A15-A93B-D9CA8DDC2FD9}"/>
              </a:ext>
            </a:extLst>
          </p:cNvPr>
          <p:cNvSpPr/>
          <p:nvPr/>
        </p:nvSpPr>
        <p:spPr>
          <a:xfrm>
            <a:off x="7779681" y="377130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EF6C8D4-BAEE-6668-243F-DD6BCAE5E00C}"/>
              </a:ext>
            </a:extLst>
          </p:cNvPr>
          <p:cNvSpPr/>
          <p:nvPr/>
        </p:nvSpPr>
        <p:spPr>
          <a:xfrm>
            <a:off x="6807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119F4B7-2AC4-9C2E-B5FA-398E98CDA9ED}"/>
              </a:ext>
            </a:extLst>
          </p:cNvPr>
          <p:cNvSpPr/>
          <p:nvPr/>
        </p:nvSpPr>
        <p:spPr>
          <a:xfrm>
            <a:off x="10361544" y="24765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ABF78FD-B7C7-304F-7630-F53892F5D080}"/>
              </a:ext>
            </a:extLst>
          </p:cNvPr>
          <p:cNvSpPr/>
          <p:nvPr/>
        </p:nvSpPr>
        <p:spPr>
          <a:xfrm>
            <a:off x="9389544" y="247541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9649AF4-734D-EAA9-4C81-1D6AAB491C9C}"/>
              </a:ext>
            </a:extLst>
          </p:cNvPr>
          <p:cNvSpPr/>
          <p:nvPr/>
        </p:nvSpPr>
        <p:spPr>
          <a:xfrm>
            <a:off x="9713544" y="247517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16FE273-6626-4863-5E21-90434AE4B458}"/>
              </a:ext>
            </a:extLst>
          </p:cNvPr>
          <p:cNvSpPr/>
          <p:nvPr/>
        </p:nvSpPr>
        <p:spPr>
          <a:xfrm>
            <a:off x="10037544" y="2474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C3155FE-B0D3-640B-D2F0-E950B8ACADB6}"/>
              </a:ext>
            </a:extLst>
          </p:cNvPr>
          <p:cNvSpPr/>
          <p:nvPr/>
        </p:nvSpPr>
        <p:spPr>
          <a:xfrm>
            <a:off x="9065544" y="24754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021681-E2AD-5598-278D-1472B07E5671}"/>
              </a:ext>
            </a:extLst>
          </p:cNvPr>
          <p:cNvSpPr/>
          <p:nvPr/>
        </p:nvSpPr>
        <p:spPr>
          <a:xfrm>
            <a:off x="10361544" y="2798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8E48A5-FB47-759F-AC5D-502775BBC4CD}"/>
              </a:ext>
            </a:extLst>
          </p:cNvPr>
          <p:cNvSpPr/>
          <p:nvPr/>
        </p:nvSpPr>
        <p:spPr>
          <a:xfrm>
            <a:off x="9389544" y="27978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9A7628-5990-C944-2B64-97E5317513C8}"/>
              </a:ext>
            </a:extLst>
          </p:cNvPr>
          <p:cNvSpPr/>
          <p:nvPr/>
        </p:nvSpPr>
        <p:spPr>
          <a:xfrm>
            <a:off x="9713544" y="279760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18A0C2B-618E-3E1E-6D07-76DCE2158ED0}"/>
              </a:ext>
            </a:extLst>
          </p:cNvPr>
          <p:cNvSpPr/>
          <p:nvPr/>
        </p:nvSpPr>
        <p:spPr>
          <a:xfrm>
            <a:off x="10037544" y="279736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04B2E6-23A9-8460-DD17-DB3077C4B2F9}"/>
              </a:ext>
            </a:extLst>
          </p:cNvPr>
          <p:cNvSpPr/>
          <p:nvPr/>
        </p:nvSpPr>
        <p:spPr>
          <a:xfrm>
            <a:off x="9065544" y="279784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5332D4-C4B4-D9F0-4E52-3A7A61C80F4A}"/>
              </a:ext>
            </a:extLst>
          </p:cNvPr>
          <p:cNvSpPr/>
          <p:nvPr/>
        </p:nvSpPr>
        <p:spPr>
          <a:xfrm>
            <a:off x="10361544" y="312516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D83A852-6166-89D6-AEE4-89E9B10C6861}"/>
              </a:ext>
            </a:extLst>
          </p:cNvPr>
          <p:cNvSpPr/>
          <p:nvPr/>
        </p:nvSpPr>
        <p:spPr>
          <a:xfrm>
            <a:off x="9389544" y="312407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36C8494-F4B3-0480-5756-7C22E5E45603}"/>
              </a:ext>
            </a:extLst>
          </p:cNvPr>
          <p:cNvSpPr/>
          <p:nvPr/>
        </p:nvSpPr>
        <p:spPr>
          <a:xfrm>
            <a:off x="9713544" y="312383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26F512E-2D42-619C-5686-D308EF4A54F5}"/>
              </a:ext>
            </a:extLst>
          </p:cNvPr>
          <p:cNvSpPr/>
          <p:nvPr/>
        </p:nvSpPr>
        <p:spPr>
          <a:xfrm>
            <a:off x="10037544" y="312359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9190B93-148A-D8AF-8989-38A966DB7381}"/>
              </a:ext>
            </a:extLst>
          </p:cNvPr>
          <p:cNvSpPr/>
          <p:nvPr/>
        </p:nvSpPr>
        <p:spPr>
          <a:xfrm>
            <a:off x="9065544" y="312407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F76502-B822-3F3D-9250-986AFF1C00D4}"/>
              </a:ext>
            </a:extLst>
          </p:cNvPr>
          <p:cNvSpPr/>
          <p:nvPr/>
        </p:nvSpPr>
        <p:spPr>
          <a:xfrm>
            <a:off x="10361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3439893-1004-CAF1-232E-DF8C645485DA}"/>
              </a:ext>
            </a:extLst>
          </p:cNvPr>
          <p:cNvSpPr/>
          <p:nvPr/>
        </p:nvSpPr>
        <p:spPr>
          <a:xfrm>
            <a:off x="9389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9927D3D-C7A7-97FA-3FA0-109FC8E89880}"/>
              </a:ext>
            </a:extLst>
          </p:cNvPr>
          <p:cNvSpPr/>
          <p:nvPr/>
        </p:nvSpPr>
        <p:spPr>
          <a:xfrm>
            <a:off x="9713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0F095B9-19AD-A4E4-68ED-A1E5E279F803}"/>
              </a:ext>
            </a:extLst>
          </p:cNvPr>
          <p:cNvSpPr/>
          <p:nvPr/>
        </p:nvSpPr>
        <p:spPr>
          <a:xfrm>
            <a:off x="10037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C1EBDEA-89B0-6942-CB1B-A42BDD93460B}"/>
              </a:ext>
            </a:extLst>
          </p:cNvPr>
          <p:cNvSpPr/>
          <p:nvPr/>
        </p:nvSpPr>
        <p:spPr>
          <a:xfrm>
            <a:off x="9065544" y="34477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792935C-D036-01DA-8901-28AA6A666B59}"/>
              </a:ext>
            </a:extLst>
          </p:cNvPr>
          <p:cNvSpPr/>
          <p:nvPr/>
        </p:nvSpPr>
        <p:spPr>
          <a:xfrm>
            <a:off x="10361544" y="377124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3755DC3-F8D3-3DDE-56AF-EDDF394EBF6F}"/>
              </a:ext>
            </a:extLst>
          </p:cNvPr>
          <p:cNvSpPr/>
          <p:nvPr/>
        </p:nvSpPr>
        <p:spPr>
          <a:xfrm>
            <a:off x="9389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987B519-B704-49FB-5760-E4AEA0C91CED}"/>
              </a:ext>
            </a:extLst>
          </p:cNvPr>
          <p:cNvSpPr/>
          <p:nvPr/>
        </p:nvSpPr>
        <p:spPr>
          <a:xfrm>
            <a:off x="9713544" y="376991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8259F21-81B1-961E-3DF0-4449FE9AFBC0}"/>
              </a:ext>
            </a:extLst>
          </p:cNvPr>
          <p:cNvSpPr/>
          <p:nvPr/>
        </p:nvSpPr>
        <p:spPr>
          <a:xfrm>
            <a:off x="10037544" y="376967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06F7E63-AD07-CD04-1950-9CB9A526DC94}"/>
              </a:ext>
            </a:extLst>
          </p:cNvPr>
          <p:cNvSpPr/>
          <p:nvPr/>
        </p:nvSpPr>
        <p:spPr>
          <a:xfrm>
            <a:off x="9065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84B847-B728-4676-2578-D87209619F51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A26CAFBA-BDC9-6725-4E74-082E239E1D67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EDF6914-BC18-BB98-7E39-8919D30E4C34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555042F0-ECC5-2044-DEFB-735EB4F08640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9AB96ED-AC36-B506-5D97-13C0103943E6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841C33D-CB8C-62A3-7A5A-189EA6DC563F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</p:spTree>
    <p:extLst>
      <p:ext uri="{BB962C8B-B14F-4D97-AF65-F5344CB8AC3E}">
        <p14:creationId xmlns:p14="http://schemas.microsoft.com/office/powerpoint/2010/main" val="4190756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Opening</a:t>
            </a:r>
            <a:r>
              <a:rPr lang="fr-FR" sz="2000" b="1" dirty="0"/>
              <a:t> and </a:t>
            </a:r>
            <a:r>
              <a:rPr lang="fr-FR" sz="2000" b="1" dirty="0" err="1"/>
              <a:t>Closing</a:t>
            </a:r>
            <a:r>
              <a:rPr lang="fr-FR" sz="2000" b="1" dirty="0"/>
              <a:t>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0C9914-C86C-580C-95E2-9D1EA95506DB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CF39E-D740-BC9D-F732-D0D08E3939C9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2B96B-779B-F7B7-9913-BAE2124D0EC6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80274A-543D-110B-B923-3A8608811C60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D4F15-62AD-F189-7F88-F83941033AA1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1F9617-7D3B-DEFF-F931-68B586D8948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AA7C8E-0DE3-BA00-53FB-16A55B005576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ADB46D-E90C-E244-71CB-BC91C46C62E7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458C9A-E973-14A1-DB45-8D9DC314C7A6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E9C049-E214-DFE4-60CA-24B4C67F1841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70FD19-D08A-9BEA-C68A-D9AD82ED9BF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B8EA8B6B-D812-1D2F-7979-B8A92236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44" y="1793047"/>
            <a:ext cx="5877745" cy="2172003"/>
          </a:xfrm>
          <a:prstGeom prst="rect">
            <a:avLst/>
          </a:prstGeo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EF1E118-E15A-C47A-19A5-B32AC9DFC50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Closing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887381F-5979-65A2-4F38-6F4780746E0F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Dilation </a:t>
            </a:r>
            <a:r>
              <a:rPr lang="en-US" dirty="0"/>
              <a:t>then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 err="1"/>
              <a:t>Filling</a:t>
            </a:r>
            <a:r>
              <a:rPr lang="fr-FR" sz="2000" dirty="0"/>
              <a:t> in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holes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19A7AA8-08EF-611D-CDD4-13CA2385B38C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Opening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3CD6464-6A72-0A55-F8B1-C2662E38AF4A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/>
              <a:t>then</a:t>
            </a:r>
            <a:r>
              <a:rPr lang="en-US" b="1" dirty="0"/>
              <a:t> Dilation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 err="1"/>
              <a:t>Removing</a:t>
            </a:r>
            <a:r>
              <a:rPr lang="fr-FR" sz="2000" dirty="0"/>
              <a:t>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9CFA217-3126-D372-CEF8-94E59E3BF60A}"/>
              </a:ext>
            </a:extLst>
          </p:cNvPr>
          <p:cNvSpPr txBox="1"/>
          <p:nvPr/>
        </p:nvSpPr>
        <p:spPr>
          <a:xfrm>
            <a:off x="3076575" y="6027494"/>
            <a:ext cx="861771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opening_image</a:t>
            </a:r>
            <a:r>
              <a:rPr lang="en-US" dirty="0"/>
              <a:t> = cv2.</a:t>
            </a:r>
            <a:r>
              <a:rPr lang="en-US" b="1" dirty="0"/>
              <a:t>morphologyEx</a:t>
            </a:r>
            <a:r>
              <a:rPr lang="en-US" dirty="0"/>
              <a:t>(image, </a:t>
            </a:r>
            <a:r>
              <a:rPr lang="en-US" b="1" i="1" dirty="0"/>
              <a:t>cv2.MORPH_OPEN</a:t>
            </a:r>
            <a:r>
              <a:rPr lang="en-US" dirty="0"/>
              <a:t>, kernel)</a:t>
            </a:r>
          </a:p>
          <a:p>
            <a:r>
              <a:rPr lang="en-US" dirty="0" err="1"/>
              <a:t>closing_image</a:t>
            </a:r>
            <a:r>
              <a:rPr lang="en-US" dirty="0"/>
              <a:t> = cv2.</a:t>
            </a:r>
            <a:r>
              <a:rPr lang="en-US" b="1" dirty="0"/>
              <a:t>morphologyEx</a:t>
            </a:r>
            <a:r>
              <a:rPr lang="en-US" dirty="0"/>
              <a:t>(image, </a:t>
            </a:r>
            <a:r>
              <a:rPr lang="en-US" b="1" i="1" dirty="0"/>
              <a:t>cv2.MORPH_CLOSE</a:t>
            </a:r>
            <a:r>
              <a:rPr lang="en-US" dirty="0"/>
              <a:t>, kernel)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626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Opening</a:t>
            </a:r>
            <a:r>
              <a:rPr lang="fr-FR" sz="2000" b="1" dirty="0"/>
              <a:t> and </a:t>
            </a:r>
            <a:r>
              <a:rPr lang="fr-FR" sz="2000" b="1" dirty="0" err="1"/>
              <a:t>Closing</a:t>
            </a:r>
            <a:r>
              <a:rPr lang="fr-FR" sz="2000" b="1" dirty="0"/>
              <a:t>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95BBB-58EA-EC06-D399-C5031A9818C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49529E-4DF7-B8B8-4D6B-FC3FB039A80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A29D7-D9F9-3FB7-EC7A-B5640CDE8E08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063A43-7933-3686-0E4C-479C7496C02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C3CC9-727B-A49C-824B-FF855D13740B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3F018-5DD9-50F8-FE61-A46D215B1A8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84084A-791B-E075-BA9D-2CE0F28DF67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80EEC7-6E47-4862-0859-748E148AD7EE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229BC3-D4C9-9BE6-3B5C-9BC708125976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5B3166-3FFC-6A26-97A5-8F033C9D6BBF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D13164-9A08-7E08-FC3E-53911E5D8F99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7FF755B-C60B-90F7-773D-6C121B881F66}"/>
              </a:ext>
            </a:extLst>
          </p:cNvPr>
          <p:cNvSpPr txBox="1"/>
          <p:nvPr/>
        </p:nvSpPr>
        <p:spPr>
          <a:xfrm>
            <a:off x="8289029" y="4803590"/>
            <a:ext cx="321607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Dilation </a:t>
            </a:r>
            <a:r>
              <a:rPr lang="en-US" dirty="0"/>
              <a:t>then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 err="1"/>
              <a:t>Filling</a:t>
            </a:r>
            <a:r>
              <a:rPr lang="fr-FR" sz="2000" dirty="0"/>
              <a:t> in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holes</a:t>
            </a:r>
            <a:r>
              <a:rPr lang="fr-FR" sz="2000" dirty="0"/>
              <a:t> in the </a:t>
            </a:r>
            <a:r>
              <a:rPr lang="fr-FR" sz="2000" dirty="0" err="1"/>
              <a:t>foreground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F722360-ED88-DC93-1E65-5C64D0EA5B6C}"/>
              </a:ext>
            </a:extLst>
          </p:cNvPr>
          <p:cNvSpPr txBox="1"/>
          <p:nvPr/>
        </p:nvSpPr>
        <p:spPr>
          <a:xfrm>
            <a:off x="3763423" y="4803590"/>
            <a:ext cx="321607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/>
              <a:t>then</a:t>
            </a:r>
            <a:r>
              <a:rPr lang="en-US" b="1" dirty="0"/>
              <a:t> Dilation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 err="1"/>
              <a:t>Removing</a:t>
            </a:r>
            <a:r>
              <a:rPr lang="fr-FR" sz="2000" dirty="0"/>
              <a:t>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r>
              <a:rPr lang="fr-FR" sz="2000" dirty="0"/>
              <a:t>, in the background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0FC72AC-D1AA-327D-3DA0-66F337DA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2E16D59-A91A-AE58-25CF-9C45FFB157A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Closing</a:t>
            </a:r>
            <a:endParaRPr lang="fr-FR" dirty="0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AE3DAF08-A12E-ECF4-0A41-22E206A29F4A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Opening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12DD1FB-F366-F4D5-B6C1-85A011318D74}"/>
              </a:ext>
            </a:extLst>
          </p:cNvPr>
          <p:cNvSpPr txBox="1"/>
          <p:nvPr/>
        </p:nvSpPr>
        <p:spPr>
          <a:xfrm>
            <a:off x="3076575" y="6208469"/>
            <a:ext cx="861771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opening_image</a:t>
            </a:r>
            <a:r>
              <a:rPr lang="en-US" sz="1400" dirty="0"/>
              <a:t> = cv2.</a:t>
            </a:r>
            <a:r>
              <a:rPr lang="en-US" sz="1400" b="1" dirty="0"/>
              <a:t>morphologyEx</a:t>
            </a:r>
            <a:r>
              <a:rPr lang="en-US" sz="1400" dirty="0"/>
              <a:t>(image, </a:t>
            </a:r>
            <a:r>
              <a:rPr lang="en-US" sz="1400" b="1" i="1" dirty="0"/>
              <a:t>cv2.MORPH_OPEN</a:t>
            </a:r>
            <a:r>
              <a:rPr lang="en-US" sz="1400" dirty="0"/>
              <a:t>, kernel)</a:t>
            </a:r>
          </a:p>
          <a:p>
            <a:r>
              <a:rPr lang="en-US" sz="1400" dirty="0" err="1"/>
              <a:t>closing_image</a:t>
            </a:r>
            <a:r>
              <a:rPr lang="en-US" sz="1400" dirty="0"/>
              <a:t> = cv2.</a:t>
            </a:r>
            <a:r>
              <a:rPr lang="en-US" sz="1400" b="1" dirty="0"/>
              <a:t>morphologyEx</a:t>
            </a:r>
            <a:r>
              <a:rPr lang="en-US" sz="1400" dirty="0"/>
              <a:t>(image, </a:t>
            </a:r>
            <a:r>
              <a:rPr lang="en-US" sz="1400" b="1" i="1" dirty="0"/>
              <a:t>cv2.MORPH_CLOSE</a:t>
            </a:r>
            <a:r>
              <a:rPr lang="en-US" sz="1400" dirty="0"/>
              <a:t>, kernel)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31439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Gradient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A2160B-1CE5-6C50-0AA8-2FA75584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19AD77-144B-5B7E-76AE-77E04C97C7E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FAB7D2-7E27-A575-8D17-575C3E854F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6F621-44A2-9F36-E6BA-9A2282E5D979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265F7-B710-FA15-8CA6-82E8670B32D1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D009B-5CD1-F438-C33D-3236F4CA5F3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37A5CC-65E4-3936-BF4B-1DF22979C9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883773-7A68-A8F9-2FD7-BE007363847A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6FE250-E783-0326-C6D6-6B007381C98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7EDD1CB-08F0-419E-995F-4E7D450D1F8B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0CF0-4B0E-6C0F-EB12-06DC9447A01D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1FDE55-3478-CEAB-9CC9-C850B48495B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5AFF65A-3D50-07B6-1C5D-34CE407B52D1}"/>
              </a:ext>
            </a:extLst>
          </p:cNvPr>
          <p:cNvSpPr txBox="1"/>
          <p:nvPr/>
        </p:nvSpPr>
        <p:spPr>
          <a:xfrm>
            <a:off x="3076575" y="6027494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gradient_image</a:t>
            </a:r>
            <a:r>
              <a:rPr lang="fr-FR" dirty="0"/>
              <a:t> = cv2.</a:t>
            </a:r>
            <a:r>
              <a:rPr lang="fr-FR" b="1" dirty="0"/>
              <a:t>morphologyEx</a:t>
            </a:r>
            <a:r>
              <a:rPr lang="fr-FR" dirty="0"/>
              <a:t>(image, </a:t>
            </a:r>
            <a:r>
              <a:rPr lang="fr-FR" b="1" i="1" dirty="0"/>
              <a:t>cv2.MORPH_GRADIENT</a:t>
            </a:r>
            <a:r>
              <a:rPr lang="fr-FR" dirty="0"/>
              <a:t>, kernel)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B7CED6A-8222-B401-C02D-E21361680DA7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3BC134-491E-2C2D-C028-3278271D73EF}"/>
              </a:ext>
            </a:extLst>
          </p:cNvPr>
          <p:cNvSpPr txBox="1"/>
          <p:nvPr/>
        </p:nvSpPr>
        <p:spPr>
          <a:xfrm>
            <a:off x="3763422" y="4803590"/>
            <a:ext cx="78188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between</a:t>
            </a:r>
            <a:r>
              <a:rPr lang="en-US" b="1" dirty="0"/>
              <a:t> </a:t>
            </a:r>
            <a:r>
              <a:rPr lang="en-US" dirty="0"/>
              <a:t>a</a:t>
            </a:r>
            <a:r>
              <a:rPr lang="en-US" b="1" dirty="0"/>
              <a:t> dilation </a:t>
            </a:r>
            <a:r>
              <a:rPr lang="en-US" dirty="0"/>
              <a:t>and an </a:t>
            </a:r>
            <a:r>
              <a:rPr lang="en-US" b="1" dirty="0"/>
              <a:t>erosion</a:t>
            </a:r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Unknown pixels classification : background or foreground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86260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CDADA1A-5511-61A7-0D9E-6AAB504A3637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E03D32-8697-3E1F-E805-A3EBA1073F52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3657750D-C3FE-E58B-66C6-5B14E292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Blur</a:t>
            </a:r>
            <a:r>
              <a:rPr lang="fr-FR" sz="2000" b="1" dirty="0"/>
              <a:t> and </a:t>
            </a:r>
            <a:r>
              <a:rPr lang="fr-FR" sz="2000" b="1" dirty="0" err="1"/>
              <a:t>mean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1BF956FC-73D7-6DFB-FF0A-D3D93AFB7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imshow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(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BA2121"/>
                </a:solidFill>
                <a:effectLst/>
                <a:latin typeface="SFMono-Regular"/>
              </a:rPr>
              <a:t>'Image Window'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, 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)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B1FCE-AF73-CE1F-02AF-51E75B6D2A82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12332-1924-AECE-173E-0B19AF274486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403746-C1AD-48C1-A09A-A020E766F7B2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A8A298-FDF3-1313-0FAC-DD306E2E8BF7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6F5909-5EC5-BFC5-5DD9-AB4E6C795303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F5F9F8-BA15-1130-8C11-71F82CFFE962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9D9CFD-06A7-78A5-4B68-A12BAD3034EF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D9CDF0-ACCE-E938-56A5-737433126CFD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FB0A5D-6996-9B95-1481-F21BC2F8921A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B6B476-1A63-1B2A-7FA8-722ED6F83C98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3A87BD-57FF-DEFC-F7FA-06E6A70C5E0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5780A9-F4BA-0B80-2078-FFF3107DD1DC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7860C8-D76C-F68F-B7D6-D7D343B7CDDC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765B6-F94E-C802-7994-703C4E5D8709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B68BB1-C7E5-A194-C21A-2522B12F0533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ABE7D1-FCE3-4980-476E-4A924EE24ADA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429DD4-5BB8-34B2-71EA-7C96E4B477AF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381DC5-153A-9965-8092-89149D2935A8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88E4E4-691C-DC56-DFB6-5C623F791684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CB3D1B-E86C-E2A6-2502-4A425EF7D282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636378-D5F3-8D91-CFBB-40CF55D8A0A7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F9E9C7-FF1E-F827-D10A-1AFEAE4E48FC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8710E8-C08F-DE9F-E423-40A0BD5778AC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F8606-E96D-CEE4-7EE3-F502CB8A5FC2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5FBAA-E022-BEAC-FF63-3F855AC47695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98B7E86-2B51-F5BB-DB6C-9674E92C736F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DDEBF4F-01DA-8CC4-AFCC-BEAD7C1CE76D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B5CA73-3EEA-A4C6-8160-325986442AD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E85B20-26ED-3580-7CA5-75C9E9ADA762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C62C9A-C143-4866-2088-F963EEB21784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BF8B6C-6201-5026-27CE-FCDC52381DCB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728471-F372-37B1-9DF3-BF383BED28D7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604403-FFB3-7C2A-BA8C-B71001790080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4CB563-4F64-E60B-65B7-EFB13570980D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47F433A-8767-9851-E108-E1DA1E9B5BA1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39ACD0-5B45-1F33-76A2-1AF5E5EC69ED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BC0ED6C-74E8-2DC7-16C8-0D871A470712}"/>
              </a:ext>
            </a:extLst>
          </p:cNvPr>
          <p:cNvSpPr txBox="1"/>
          <p:nvPr/>
        </p:nvSpPr>
        <p:spPr>
          <a:xfrm>
            <a:off x="3076575" y="1704661"/>
            <a:ext cx="8617713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kernel_size</a:t>
            </a:r>
            <a:r>
              <a:rPr lang="fr-FR" dirty="0"/>
              <a:t> = (N,M)</a:t>
            </a:r>
          </a:p>
          <a:p>
            <a:endParaRPr lang="en-US" dirty="0"/>
          </a:p>
          <a:p>
            <a:r>
              <a:rPr lang="en-US" dirty="0" err="1"/>
              <a:t>blurred_image_gauss</a:t>
            </a:r>
            <a:r>
              <a:rPr lang="en-US" dirty="0"/>
              <a:t> = cv2.GaussianBlur(image, </a:t>
            </a:r>
            <a:r>
              <a:rPr lang="en-US" dirty="0" err="1"/>
              <a:t>kernel_size</a:t>
            </a:r>
            <a:r>
              <a:rPr lang="en-US" dirty="0"/>
              <a:t>, 0) </a:t>
            </a:r>
          </a:p>
          <a:p>
            <a:r>
              <a:rPr lang="en-US" dirty="0" err="1"/>
              <a:t>blurred_image_box</a:t>
            </a:r>
            <a:r>
              <a:rPr lang="en-US" dirty="0"/>
              <a:t> = cv2.blur(image, </a:t>
            </a:r>
            <a:r>
              <a:rPr lang="en-US" dirty="0" err="1"/>
              <a:t>kernel_size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F88D8F1-5340-40E2-C72C-054F0B439DC6}"/>
              </a:ext>
            </a:extLst>
          </p:cNvPr>
          <p:cNvSpPr txBox="1"/>
          <p:nvPr/>
        </p:nvSpPr>
        <p:spPr>
          <a:xfrm>
            <a:off x="714908" y="6098039"/>
            <a:ext cx="37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Removing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details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802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Goal of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53D90-F186-0256-D77E-E25358D20AE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Thresholding</a:t>
            </a:r>
            <a:endParaRPr lang="fr-FR" sz="1600" dirty="0"/>
          </a:p>
          <a:p>
            <a:pPr algn="ctr"/>
            <a:r>
              <a:rPr lang="fr-FR" sz="1600" dirty="0"/>
              <a:t>Edge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 err="1"/>
              <a:t>Region</a:t>
            </a:r>
            <a:r>
              <a:rPr lang="fr-FR" sz="1600" dirty="0"/>
              <a:t> of </a:t>
            </a:r>
            <a:r>
              <a:rPr lang="fr-FR" sz="1600" dirty="0" err="1"/>
              <a:t>Interest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endParaRPr lang="fr-FR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7005454-FF9D-F151-48FC-80F59D340A36}"/>
              </a:ext>
            </a:extLst>
          </p:cNvPr>
          <p:cNvSpPr txBox="1"/>
          <p:nvPr/>
        </p:nvSpPr>
        <p:spPr>
          <a:xfrm>
            <a:off x="7188690" y="312962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Isolating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of ROI / </a:t>
            </a:r>
            <a:r>
              <a:rPr lang="fr-FR" sz="1200" dirty="0" err="1"/>
              <a:t>Separating</a:t>
            </a:r>
            <a:r>
              <a:rPr lang="fr-FR" sz="1200" dirty="0"/>
              <a:t> </a:t>
            </a:r>
            <a:r>
              <a:rPr lang="fr-FR" sz="1200" dirty="0" err="1"/>
              <a:t>product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background</a:t>
            </a:r>
          </a:p>
          <a:p>
            <a:r>
              <a:rPr lang="fr-FR" sz="1200" dirty="0" err="1"/>
              <a:t>Identifying</a:t>
            </a:r>
            <a:r>
              <a:rPr lang="fr-FR" sz="1200" dirty="0"/>
              <a:t> </a:t>
            </a:r>
            <a:r>
              <a:rPr lang="fr-FR" sz="1200" dirty="0" err="1"/>
              <a:t>boundaries</a:t>
            </a:r>
            <a:r>
              <a:rPr lang="fr-FR" sz="1200" dirty="0"/>
              <a:t> and contours</a:t>
            </a:r>
          </a:p>
          <a:p>
            <a:r>
              <a:rPr lang="fr-FR" sz="1200" dirty="0" err="1"/>
              <a:t>Focusing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on relevant portions of the image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3A0D78-679C-D90A-FE05-6BD0DE9A001F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Geometric</a:t>
            </a:r>
            <a:r>
              <a:rPr lang="fr-FR" sz="1600" dirty="0"/>
              <a:t> </a:t>
            </a:r>
            <a:r>
              <a:rPr lang="fr-FR" sz="1600" dirty="0" err="1"/>
              <a:t>Features</a:t>
            </a:r>
            <a:endParaRPr lang="fr-FR" sz="1600" dirty="0"/>
          </a:p>
          <a:p>
            <a:pPr algn="ctr"/>
            <a:r>
              <a:rPr lang="fr-FR" sz="1600" dirty="0"/>
              <a:t>Texture </a:t>
            </a:r>
            <a:r>
              <a:rPr lang="fr-FR" sz="1600" dirty="0" err="1"/>
              <a:t>Analysis</a:t>
            </a:r>
            <a:endParaRPr lang="fr-FR" sz="1600" dirty="0"/>
          </a:p>
          <a:p>
            <a:pPr algn="ctr"/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3C75EE-1688-88C8-36A7-5BFC4348BAB0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Extracting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 (size, </a:t>
            </a:r>
            <a:r>
              <a:rPr lang="fr-FR" sz="1200" dirty="0" err="1"/>
              <a:t>shape</a:t>
            </a:r>
            <a:r>
              <a:rPr lang="fr-FR" sz="1200" dirty="0"/>
              <a:t>, position…)</a:t>
            </a:r>
          </a:p>
          <a:p>
            <a:r>
              <a:rPr lang="fr-FR" sz="1200" dirty="0" err="1"/>
              <a:t>Recognizing</a:t>
            </a:r>
            <a:r>
              <a:rPr lang="fr-FR" sz="1200" dirty="0"/>
              <a:t> patterns, </a:t>
            </a:r>
            <a:r>
              <a:rPr lang="fr-FR" sz="1200" dirty="0" err="1"/>
              <a:t>symbols</a:t>
            </a:r>
            <a:r>
              <a:rPr lang="fr-FR" sz="1200" dirty="0"/>
              <a:t>, points of </a:t>
            </a:r>
            <a:r>
              <a:rPr lang="fr-FR" sz="1200" dirty="0" err="1"/>
              <a:t>interest</a:t>
            </a:r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AA4E78-F889-7E48-AC26-BA88EE3BA5DB}"/>
              </a:ext>
            </a:extLst>
          </p:cNvPr>
          <p:cNvSpPr txBox="1"/>
          <p:nvPr/>
        </p:nvSpPr>
        <p:spPr>
          <a:xfrm>
            <a:off x="4694927" y="2013366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https://docs.opencv.org/4.x/d3/db4/tutorial_py_watershed.html</a:t>
            </a:r>
          </a:p>
        </p:txBody>
      </p:sp>
    </p:spTree>
    <p:extLst>
      <p:ext uri="{BB962C8B-B14F-4D97-AF65-F5344CB8AC3E}">
        <p14:creationId xmlns:p14="http://schemas.microsoft.com/office/powerpoint/2010/main" val="13186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3B43DBA-CD57-AC34-22DD-F8F528757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CEFA70F-463F-D8EA-F130-94F30AC8B4AD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4278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508759" y="583365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SC19 – Image </a:t>
            </a:r>
            <a:r>
              <a:rPr lang="fr-FR" sz="4000" dirty="0" err="1"/>
              <a:t>processing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5DD957C-10F7-B6FB-5B06-1CBEF8842027}"/>
              </a:ext>
            </a:extLst>
          </p:cNvPr>
          <p:cNvSpPr txBox="1"/>
          <p:nvPr/>
        </p:nvSpPr>
        <p:spPr>
          <a:xfrm>
            <a:off x="432218" y="2142928"/>
            <a:ext cx="4602207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What is image processing for ?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b="1" dirty="0">
                <a:solidFill>
                  <a:prstClr val="black"/>
                </a:solidFill>
                <a:latin typeface="FreeSans"/>
              </a:rPr>
              <a:t>Why is image processing required in a machine vision chain ? </a:t>
            </a: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For industrial inspection applications ?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What are the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main processes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? </a:t>
            </a: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What is the goal of each of them ?</a:t>
            </a:r>
          </a:p>
          <a:p>
            <a:pPr marR="0" algn="just"/>
            <a:r>
              <a:rPr lang="en-US" sz="2000" i="0" u="none" strike="noStrike" dirty="0">
                <a:solidFill>
                  <a:prstClr val="black"/>
                </a:solidFill>
                <a:latin typeface="FreeSans"/>
              </a:rPr>
              <a:t>Wha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t is the ideal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workflow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 ?</a:t>
            </a:r>
            <a:endParaRPr lang="fr-FR" sz="2000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C5A418-E660-BE8C-9C10-2CF38CB0837A}"/>
              </a:ext>
            </a:extLst>
          </p:cNvPr>
          <p:cNvSpPr txBox="1"/>
          <p:nvPr/>
        </p:nvSpPr>
        <p:spPr>
          <a:xfrm>
            <a:off x="4791076" y="6083555"/>
            <a:ext cx="721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https://www.youtube.com/@firstprinciplesofcomputerv3258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584AA2-DE24-9847-C5CC-FEC0428C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06" y="3838575"/>
            <a:ext cx="6502076" cy="20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9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C28274E-9735-275D-B0D3-9EE3B2AAF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14" y="1797390"/>
            <a:ext cx="8448675" cy="338504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2F7912D-9B0C-A342-B2FC-803ED42D2639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r>
              <a:rPr lang="fr-FR" sz="1200" dirty="0"/>
              <a:t> / First </a:t>
            </a:r>
            <a:r>
              <a:rPr lang="fr-FR" sz="1200" dirty="0" err="1"/>
              <a:t>step</a:t>
            </a:r>
            <a:r>
              <a:rPr lang="fr-FR" sz="1200" dirty="0"/>
              <a:t> - </a:t>
            </a:r>
            <a:r>
              <a:rPr lang="fr-FR" sz="1200" dirty="0" err="1"/>
              <a:t>Thresholding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751626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30EC1C9-0B0C-3290-FCF8-1BB25D1C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637" y="4048414"/>
            <a:ext cx="4187527" cy="26625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1B0146-1293-ACC7-BBC2-55503D06D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549" y="1560412"/>
            <a:ext cx="4944165" cy="309605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5540786-2812-AF4F-F331-6879E7AF2D71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r>
              <a:rPr lang="fr-FR" sz="1200" dirty="0"/>
              <a:t> / </a:t>
            </a:r>
            <a:r>
              <a:rPr lang="fr-FR" sz="1200" dirty="0" err="1"/>
              <a:t>Third</a:t>
            </a:r>
            <a:r>
              <a:rPr lang="fr-FR" sz="1200" dirty="0"/>
              <a:t> </a:t>
            </a:r>
            <a:r>
              <a:rPr lang="fr-FR" sz="1200" dirty="0" err="1"/>
              <a:t>step</a:t>
            </a:r>
            <a:r>
              <a:rPr lang="fr-FR" sz="1200" dirty="0"/>
              <a:t> – Labelling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A98FB7-6154-A12A-A28C-58B4C9511BC2}"/>
              </a:ext>
            </a:extLst>
          </p:cNvPr>
          <p:cNvSpPr txBox="1"/>
          <p:nvPr/>
        </p:nvSpPr>
        <p:spPr>
          <a:xfrm>
            <a:off x="3147019" y="4739337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r>
              <a:rPr lang="fr-FR" sz="1200" dirty="0"/>
              <a:t> / Second </a:t>
            </a:r>
            <a:r>
              <a:rPr lang="fr-FR" sz="1200" dirty="0" err="1"/>
              <a:t>step</a:t>
            </a:r>
            <a:r>
              <a:rPr lang="fr-FR" sz="1200" dirty="0"/>
              <a:t> – Sure BG/FG image</a:t>
            </a:r>
          </a:p>
        </p:txBody>
      </p:sp>
    </p:spTree>
    <p:extLst>
      <p:ext uri="{BB962C8B-B14F-4D97-AF65-F5344CB8AC3E}">
        <p14:creationId xmlns:p14="http://schemas.microsoft.com/office/powerpoint/2010/main" val="2404843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64D6D-5BE9-1CDC-29AF-22F912B9B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9BD87E-F6E3-FE16-38D5-45FC21CFC10B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5755B-3FA2-F533-7132-7FC070EA02F1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15459F-55A5-1464-6AE6-DDD4E03CC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3A4D066-BFF9-0436-A01F-192A67593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F99748-5217-FA07-43BD-67DA2C5EA9B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F2F8F0-EDE1-EF5A-DDF3-34A5F8C3BC5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4C8502C6-5B24-6445-1470-8AA62C02662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27DB3F37-0B81-0C66-0783-2296B853678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0CE02B24-C469-2338-E1A1-CCDDEC2EFC1E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3585198F-FE32-7143-9392-906CADA72514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5EEC703-C112-A0D8-B77B-DA9D349B2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2845AFF-01C6-6530-6818-D03680EFD516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endParaRPr lang="fr-FR" sz="12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9EB3C85-E88B-8F92-8DC3-88D511793D30}"/>
              </a:ext>
            </a:extLst>
          </p:cNvPr>
          <p:cNvSpPr/>
          <p:nvPr/>
        </p:nvSpPr>
        <p:spPr>
          <a:xfrm>
            <a:off x="3633342" y="2439755"/>
            <a:ext cx="645362" cy="461212"/>
          </a:xfrm>
          <a:custGeom>
            <a:avLst/>
            <a:gdLst>
              <a:gd name="connsiteX0" fmla="*/ 0 w 645362"/>
              <a:gd name="connsiteY0" fmla="*/ 230606 h 461212"/>
              <a:gd name="connsiteX1" fmla="*/ 322681 w 645362"/>
              <a:gd name="connsiteY1" fmla="*/ 0 h 461212"/>
              <a:gd name="connsiteX2" fmla="*/ 645362 w 645362"/>
              <a:gd name="connsiteY2" fmla="*/ 230606 h 461212"/>
              <a:gd name="connsiteX3" fmla="*/ 322681 w 645362"/>
              <a:gd name="connsiteY3" fmla="*/ 461212 h 461212"/>
              <a:gd name="connsiteX4" fmla="*/ 0 w 64536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1B250CD-DD67-A791-B4DD-BE00D7EE89ED}"/>
              </a:ext>
            </a:extLst>
          </p:cNvPr>
          <p:cNvSpPr/>
          <p:nvPr/>
        </p:nvSpPr>
        <p:spPr>
          <a:xfrm>
            <a:off x="6408172" y="2439755"/>
            <a:ext cx="645362" cy="461212"/>
          </a:xfrm>
          <a:custGeom>
            <a:avLst/>
            <a:gdLst>
              <a:gd name="connsiteX0" fmla="*/ 0 w 645362"/>
              <a:gd name="connsiteY0" fmla="*/ 230606 h 461212"/>
              <a:gd name="connsiteX1" fmla="*/ 322681 w 645362"/>
              <a:gd name="connsiteY1" fmla="*/ 0 h 461212"/>
              <a:gd name="connsiteX2" fmla="*/ 645362 w 645362"/>
              <a:gd name="connsiteY2" fmla="*/ 230606 h 461212"/>
              <a:gd name="connsiteX3" fmla="*/ 322681 w 645362"/>
              <a:gd name="connsiteY3" fmla="*/ 461212 h 461212"/>
              <a:gd name="connsiteX4" fmla="*/ 0 w 64536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9F44640-E698-F205-2296-9ED1B9022908}"/>
              </a:ext>
            </a:extLst>
          </p:cNvPr>
          <p:cNvSpPr/>
          <p:nvPr/>
        </p:nvSpPr>
        <p:spPr>
          <a:xfrm>
            <a:off x="3386050" y="3547064"/>
            <a:ext cx="737375" cy="573651"/>
          </a:xfrm>
          <a:custGeom>
            <a:avLst/>
            <a:gdLst>
              <a:gd name="connsiteX0" fmla="*/ 0 w 737375"/>
              <a:gd name="connsiteY0" fmla="*/ 286826 h 573651"/>
              <a:gd name="connsiteX1" fmla="*/ 368688 w 737375"/>
              <a:gd name="connsiteY1" fmla="*/ 0 h 573651"/>
              <a:gd name="connsiteX2" fmla="*/ 737376 w 737375"/>
              <a:gd name="connsiteY2" fmla="*/ 286826 h 573651"/>
              <a:gd name="connsiteX3" fmla="*/ 368688 w 737375"/>
              <a:gd name="connsiteY3" fmla="*/ 573652 h 573651"/>
              <a:gd name="connsiteX4" fmla="*/ 0 w 737375"/>
              <a:gd name="connsiteY4" fmla="*/ 286826 h 57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57568AF-0DA1-686F-20EF-A3F739CEE1DC}"/>
              </a:ext>
            </a:extLst>
          </p:cNvPr>
          <p:cNvSpPr/>
          <p:nvPr/>
        </p:nvSpPr>
        <p:spPr>
          <a:xfrm>
            <a:off x="6195207" y="3564630"/>
            <a:ext cx="737375" cy="573651"/>
          </a:xfrm>
          <a:custGeom>
            <a:avLst/>
            <a:gdLst>
              <a:gd name="connsiteX0" fmla="*/ 0 w 737375"/>
              <a:gd name="connsiteY0" fmla="*/ 286826 h 573651"/>
              <a:gd name="connsiteX1" fmla="*/ 368688 w 737375"/>
              <a:gd name="connsiteY1" fmla="*/ 0 h 573651"/>
              <a:gd name="connsiteX2" fmla="*/ 737376 w 737375"/>
              <a:gd name="connsiteY2" fmla="*/ 286826 h 573651"/>
              <a:gd name="connsiteX3" fmla="*/ 368688 w 737375"/>
              <a:gd name="connsiteY3" fmla="*/ 573652 h 573651"/>
              <a:gd name="connsiteX4" fmla="*/ 0 w 737375"/>
              <a:gd name="connsiteY4" fmla="*/ 286826 h 57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260C866-F702-3553-8500-F95BB1B3E991}"/>
              </a:ext>
            </a:extLst>
          </p:cNvPr>
          <p:cNvSpPr/>
          <p:nvPr/>
        </p:nvSpPr>
        <p:spPr>
          <a:xfrm>
            <a:off x="5138467" y="2439755"/>
            <a:ext cx="645362" cy="742766"/>
          </a:xfrm>
          <a:custGeom>
            <a:avLst/>
            <a:gdLst>
              <a:gd name="connsiteX0" fmla="*/ 0 w 645362"/>
              <a:gd name="connsiteY0" fmla="*/ 371383 h 742766"/>
              <a:gd name="connsiteX1" fmla="*/ 322681 w 645362"/>
              <a:gd name="connsiteY1" fmla="*/ 0 h 742766"/>
              <a:gd name="connsiteX2" fmla="*/ 645362 w 645362"/>
              <a:gd name="connsiteY2" fmla="*/ 371383 h 742766"/>
              <a:gd name="connsiteX3" fmla="*/ 322681 w 645362"/>
              <a:gd name="connsiteY3" fmla="*/ 742766 h 742766"/>
              <a:gd name="connsiteX4" fmla="*/ 0 w 645362"/>
              <a:gd name="connsiteY4" fmla="*/ 371383 h 74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1184C50-D7FF-9512-EF51-0B6FC2C570EA}"/>
              </a:ext>
            </a:extLst>
          </p:cNvPr>
          <p:cNvSpPr/>
          <p:nvPr/>
        </p:nvSpPr>
        <p:spPr>
          <a:xfrm>
            <a:off x="7925222" y="2439755"/>
            <a:ext cx="645362" cy="742766"/>
          </a:xfrm>
          <a:custGeom>
            <a:avLst/>
            <a:gdLst>
              <a:gd name="connsiteX0" fmla="*/ 0 w 645362"/>
              <a:gd name="connsiteY0" fmla="*/ 371383 h 742766"/>
              <a:gd name="connsiteX1" fmla="*/ 322681 w 645362"/>
              <a:gd name="connsiteY1" fmla="*/ 0 h 742766"/>
              <a:gd name="connsiteX2" fmla="*/ 645362 w 645362"/>
              <a:gd name="connsiteY2" fmla="*/ 371383 h 742766"/>
              <a:gd name="connsiteX3" fmla="*/ 322681 w 645362"/>
              <a:gd name="connsiteY3" fmla="*/ 742766 h 742766"/>
              <a:gd name="connsiteX4" fmla="*/ 0 w 645362"/>
              <a:gd name="connsiteY4" fmla="*/ 371383 h 74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8DF218D-ACD2-CAAD-8886-ACAE5544E6F2}"/>
              </a:ext>
            </a:extLst>
          </p:cNvPr>
          <p:cNvSpPr/>
          <p:nvPr/>
        </p:nvSpPr>
        <p:spPr>
          <a:xfrm>
            <a:off x="4123425" y="3858917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09F98CF-B464-2A6A-CE40-77D7CE427570}"/>
              </a:ext>
            </a:extLst>
          </p:cNvPr>
          <p:cNvSpPr/>
          <p:nvPr/>
        </p:nvSpPr>
        <p:spPr>
          <a:xfrm>
            <a:off x="6921261" y="3907675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10D508-A9CB-83D3-D278-979AE4128ED6}"/>
              </a:ext>
            </a:extLst>
          </p:cNvPr>
          <p:cNvSpPr/>
          <p:nvPr/>
        </p:nvSpPr>
        <p:spPr>
          <a:xfrm>
            <a:off x="5094445" y="3286664"/>
            <a:ext cx="737375" cy="488388"/>
          </a:xfrm>
          <a:custGeom>
            <a:avLst/>
            <a:gdLst>
              <a:gd name="connsiteX0" fmla="*/ 0 w 737375"/>
              <a:gd name="connsiteY0" fmla="*/ 244194 h 488388"/>
              <a:gd name="connsiteX1" fmla="*/ 368688 w 737375"/>
              <a:gd name="connsiteY1" fmla="*/ 0 h 488388"/>
              <a:gd name="connsiteX2" fmla="*/ 737376 w 737375"/>
              <a:gd name="connsiteY2" fmla="*/ 244194 h 488388"/>
              <a:gd name="connsiteX3" fmla="*/ 368688 w 737375"/>
              <a:gd name="connsiteY3" fmla="*/ 488388 h 488388"/>
              <a:gd name="connsiteX4" fmla="*/ 0 w 737375"/>
              <a:gd name="connsiteY4" fmla="*/ 244194 h 48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92C7A3D-620B-9BAA-28EA-B39BFA23B91D}"/>
              </a:ext>
            </a:extLst>
          </p:cNvPr>
          <p:cNvSpPr/>
          <p:nvPr/>
        </p:nvSpPr>
        <p:spPr>
          <a:xfrm>
            <a:off x="7903602" y="3283972"/>
            <a:ext cx="737375" cy="488388"/>
          </a:xfrm>
          <a:custGeom>
            <a:avLst/>
            <a:gdLst>
              <a:gd name="connsiteX0" fmla="*/ 0 w 737375"/>
              <a:gd name="connsiteY0" fmla="*/ 244194 h 488388"/>
              <a:gd name="connsiteX1" fmla="*/ 368688 w 737375"/>
              <a:gd name="connsiteY1" fmla="*/ 0 h 488388"/>
              <a:gd name="connsiteX2" fmla="*/ 737376 w 737375"/>
              <a:gd name="connsiteY2" fmla="*/ 244194 h 488388"/>
              <a:gd name="connsiteX3" fmla="*/ 368688 w 737375"/>
              <a:gd name="connsiteY3" fmla="*/ 488388 h 488388"/>
              <a:gd name="connsiteX4" fmla="*/ 0 w 737375"/>
              <a:gd name="connsiteY4" fmla="*/ 244194 h 48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D0BFABA-643F-8BC0-9185-A66D48E37375}"/>
              </a:ext>
            </a:extLst>
          </p:cNvPr>
          <p:cNvSpPr/>
          <p:nvPr/>
        </p:nvSpPr>
        <p:spPr>
          <a:xfrm>
            <a:off x="5240976" y="3817808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7FC48D-E202-ABD4-9912-153962AB52DD}"/>
              </a:ext>
            </a:extLst>
          </p:cNvPr>
          <p:cNvSpPr/>
          <p:nvPr/>
        </p:nvSpPr>
        <p:spPr>
          <a:xfrm>
            <a:off x="8079074" y="3817808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13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Goal of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C7584C0-AC82-3F53-A246-DC6A035091F0}"/>
              </a:ext>
            </a:extLst>
          </p:cNvPr>
          <p:cNvSpPr txBox="1"/>
          <p:nvPr/>
        </p:nvSpPr>
        <p:spPr>
          <a:xfrm>
            <a:off x="323088" y="432534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from</a:t>
            </a:r>
            <a:r>
              <a:rPr lang="fr-FR" dirty="0"/>
              <a:t> the camera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Noise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Bad </a:t>
            </a:r>
            <a:r>
              <a:rPr lang="fr-FR" dirty="0" err="1"/>
              <a:t>contrast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Inhomogeneous</a:t>
            </a:r>
            <a:r>
              <a:rPr lang="fr-FR" dirty="0"/>
              <a:t> </a:t>
            </a:r>
            <a:r>
              <a:rPr lang="fr-FR" dirty="0" err="1"/>
              <a:t>Lighting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E18E91-E683-7C27-9B86-797B7DA61E28}"/>
              </a:ext>
            </a:extLst>
          </p:cNvPr>
          <p:cNvSpPr txBox="1"/>
          <p:nvPr/>
        </p:nvSpPr>
        <p:spPr>
          <a:xfrm>
            <a:off x="8631936" y="432534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Desired</a:t>
            </a:r>
            <a:r>
              <a:rPr lang="fr-FR" dirty="0"/>
              <a:t>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well-defined</a:t>
            </a:r>
            <a:r>
              <a:rPr lang="fr-FR" b="1" dirty="0"/>
              <a:t> contours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 err="1"/>
              <a:t>Homogeneous</a:t>
            </a:r>
            <a:r>
              <a:rPr lang="fr-FR" dirty="0"/>
              <a:t> zones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 zones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A4C69E-E4E0-EDA6-F4EB-0E9481E60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78C2916-AC8F-CF4D-A95A-106D1FF3D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614DF6D-E3DF-DE1B-B79D-572A8FB06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2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Steps</a:t>
            </a:r>
            <a:r>
              <a:rPr lang="fr-FR" sz="2000" b="1" dirty="0"/>
              <a:t> for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8F80C6BA-392C-F570-A848-634149491E4E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1C915C1D-5762-6E21-1301-2716F655442F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24D4228C-81EF-A54E-E4DC-20936016738A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Decision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9CBF1-34EC-7E1C-ADA0-BA0CCAD319E0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Noise Reduction / </a:t>
            </a:r>
            <a:r>
              <a:rPr lang="fr-FR" sz="1600" dirty="0" err="1"/>
              <a:t>Filtering</a:t>
            </a:r>
            <a:endParaRPr lang="fr-FR" sz="1600" dirty="0"/>
          </a:p>
          <a:p>
            <a:pPr algn="ctr"/>
            <a:r>
              <a:rPr lang="fr-FR" sz="1600" dirty="0" err="1"/>
              <a:t>Contrast</a:t>
            </a:r>
            <a:r>
              <a:rPr lang="fr-FR" sz="1600" dirty="0"/>
              <a:t> </a:t>
            </a:r>
            <a:r>
              <a:rPr lang="fr-FR" sz="1600" dirty="0" err="1"/>
              <a:t>Enhancement</a:t>
            </a:r>
            <a:endParaRPr lang="fr-FR" sz="1600" dirty="0"/>
          </a:p>
          <a:p>
            <a:pPr algn="ctr"/>
            <a:r>
              <a:rPr lang="fr-FR" sz="1600" dirty="0" err="1"/>
              <a:t>Normalization</a:t>
            </a:r>
            <a:endParaRPr lang="fr-FR" sz="16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5E600A4-BF03-9998-884F-6ED7D05D8296}"/>
              </a:ext>
            </a:extLst>
          </p:cNvPr>
          <p:cNvSpPr txBox="1"/>
          <p:nvPr/>
        </p:nvSpPr>
        <p:spPr>
          <a:xfrm>
            <a:off x="7188689" y="2195149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Ensuring</a:t>
            </a:r>
            <a:r>
              <a:rPr lang="fr-FR" sz="1200" dirty="0"/>
              <a:t> </a:t>
            </a:r>
            <a:r>
              <a:rPr lang="fr-FR" sz="1200" dirty="0" err="1"/>
              <a:t>clarity</a:t>
            </a:r>
            <a:r>
              <a:rPr lang="fr-FR" sz="1200" dirty="0"/>
              <a:t> and </a:t>
            </a:r>
            <a:r>
              <a:rPr lang="fr-FR" sz="1200" dirty="0" err="1"/>
              <a:t>reducing</a:t>
            </a:r>
            <a:r>
              <a:rPr lang="fr-FR" sz="1200" dirty="0"/>
              <a:t> </a:t>
            </a:r>
            <a:r>
              <a:rPr lang="fr-FR" sz="1200" dirty="0" err="1"/>
              <a:t>unwanted</a:t>
            </a:r>
            <a:r>
              <a:rPr lang="fr-FR" sz="1200" dirty="0"/>
              <a:t> information</a:t>
            </a:r>
          </a:p>
          <a:p>
            <a:r>
              <a:rPr lang="fr-FR" sz="1200" dirty="0" err="1"/>
              <a:t>Making</a:t>
            </a:r>
            <a:r>
              <a:rPr lang="fr-FR" sz="1200" dirty="0"/>
              <a:t> </a:t>
            </a:r>
            <a:r>
              <a:rPr lang="fr-FR" sz="1200" dirty="0" err="1"/>
              <a:t>features</a:t>
            </a:r>
            <a:r>
              <a:rPr lang="fr-FR" sz="1200" dirty="0"/>
              <a:t> of </a:t>
            </a:r>
            <a:r>
              <a:rPr lang="fr-FR" sz="1200" dirty="0" err="1"/>
              <a:t>interest</a:t>
            </a:r>
            <a:r>
              <a:rPr lang="fr-FR" sz="1200" dirty="0"/>
              <a:t> stand out</a:t>
            </a:r>
          </a:p>
          <a:p>
            <a:r>
              <a:rPr lang="fr-FR" sz="1200" dirty="0" err="1"/>
              <a:t>Standardizing</a:t>
            </a:r>
            <a:r>
              <a:rPr lang="fr-FR" sz="1200" dirty="0"/>
              <a:t> the image </a:t>
            </a:r>
            <a:r>
              <a:rPr lang="fr-FR" sz="1200" dirty="0" err="1"/>
              <a:t>scale</a:t>
            </a:r>
            <a:r>
              <a:rPr lang="fr-FR" sz="1200" dirty="0"/>
              <a:t> or </a:t>
            </a:r>
            <a:r>
              <a:rPr lang="fr-FR" sz="1200" dirty="0" err="1"/>
              <a:t>intensity</a:t>
            </a:r>
            <a:endParaRPr lang="fr-FR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53D90-F186-0256-D77E-E25358D20AE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Thresholding</a:t>
            </a:r>
            <a:endParaRPr lang="fr-FR" sz="1600" dirty="0"/>
          </a:p>
          <a:p>
            <a:pPr algn="ctr"/>
            <a:r>
              <a:rPr lang="fr-FR" sz="1600" dirty="0"/>
              <a:t>Edge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 err="1"/>
              <a:t>Region</a:t>
            </a:r>
            <a:r>
              <a:rPr lang="fr-FR" sz="1600" dirty="0"/>
              <a:t> of </a:t>
            </a:r>
            <a:r>
              <a:rPr lang="fr-FR" sz="1600" dirty="0" err="1"/>
              <a:t>Interest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endParaRPr lang="fr-FR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946D9-A25A-CA67-BB4E-D3E5970C29AA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Geometric</a:t>
            </a:r>
            <a:r>
              <a:rPr lang="fr-FR" sz="1600" dirty="0"/>
              <a:t> </a:t>
            </a:r>
            <a:r>
              <a:rPr lang="fr-FR" sz="1600" dirty="0" err="1"/>
              <a:t>Features</a:t>
            </a:r>
            <a:endParaRPr lang="fr-FR" sz="1600" dirty="0"/>
          </a:p>
          <a:p>
            <a:pPr algn="ctr"/>
            <a:r>
              <a:rPr lang="fr-FR" sz="1600" dirty="0"/>
              <a:t>Texture </a:t>
            </a:r>
            <a:r>
              <a:rPr lang="fr-FR" sz="1600" dirty="0" err="1"/>
              <a:t>Analysis</a:t>
            </a:r>
            <a:endParaRPr lang="fr-FR" sz="1600" dirty="0"/>
          </a:p>
          <a:p>
            <a:pPr algn="ctr"/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7005454-FF9D-F151-48FC-80F59D340A36}"/>
              </a:ext>
            </a:extLst>
          </p:cNvPr>
          <p:cNvSpPr txBox="1"/>
          <p:nvPr/>
        </p:nvSpPr>
        <p:spPr>
          <a:xfrm>
            <a:off x="7188690" y="312962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Isolating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of ROI / </a:t>
            </a:r>
            <a:r>
              <a:rPr lang="fr-FR" sz="1200" dirty="0" err="1"/>
              <a:t>Separating</a:t>
            </a:r>
            <a:r>
              <a:rPr lang="fr-FR" sz="1200" dirty="0"/>
              <a:t> </a:t>
            </a:r>
            <a:r>
              <a:rPr lang="fr-FR" sz="1200" dirty="0" err="1"/>
              <a:t>product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background</a:t>
            </a:r>
          </a:p>
          <a:p>
            <a:r>
              <a:rPr lang="fr-FR" sz="1200" dirty="0" err="1"/>
              <a:t>Identifying</a:t>
            </a:r>
            <a:r>
              <a:rPr lang="fr-FR" sz="1200" dirty="0"/>
              <a:t> </a:t>
            </a:r>
            <a:r>
              <a:rPr lang="fr-FR" sz="1200" dirty="0" err="1"/>
              <a:t>boundaries</a:t>
            </a:r>
            <a:r>
              <a:rPr lang="fr-FR" sz="1200" dirty="0"/>
              <a:t> and contours</a:t>
            </a:r>
          </a:p>
          <a:p>
            <a:r>
              <a:rPr lang="fr-FR" sz="1200" dirty="0" err="1"/>
              <a:t>Focusing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on relevant portions of the image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7E1D7BA-969C-54FC-D5CF-F270577649A5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Extracting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 (size, </a:t>
            </a:r>
            <a:r>
              <a:rPr lang="fr-FR" sz="1200" dirty="0" err="1"/>
              <a:t>shape</a:t>
            </a:r>
            <a:r>
              <a:rPr lang="fr-FR" sz="1200" dirty="0"/>
              <a:t>, position…)</a:t>
            </a:r>
          </a:p>
          <a:p>
            <a:r>
              <a:rPr lang="fr-FR" sz="1200" dirty="0" err="1"/>
              <a:t>Recognizing</a:t>
            </a:r>
            <a:r>
              <a:rPr lang="fr-FR" sz="1200" dirty="0"/>
              <a:t> patterns, </a:t>
            </a:r>
            <a:r>
              <a:rPr lang="fr-FR" sz="1200" dirty="0" err="1"/>
              <a:t>symbols</a:t>
            </a:r>
            <a:r>
              <a:rPr lang="fr-FR" sz="1200" dirty="0"/>
              <a:t>, points of </a:t>
            </a:r>
            <a:r>
              <a:rPr lang="fr-FR" sz="1200" dirty="0" err="1"/>
              <a:t>interest</a:t>
            </a:r>
            <a:endParaRPr lang="fr-FR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54C0E5-5F85-6579-F538-2E4F46834FF2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Object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/>
              <a:t>Template Matching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FD8C39-D422-2E11-B782-130A62AA1FCD}"/>
              </a:ext>
            </a:extLst>
          </p:cNvPr>
          <p:cNvSpPr txBox="1"/>
          <p:nvPr/>
        </p:nvSpPr>
        <p:spPr>
          <a:xfrm>
            <a:off x="7188690" y="500965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Identifying</a:t>
            </a:r>
            <a:r>
              <a:rPr lang="fr-FR" sz="1200" dirty="0"/>
              <a:t> and labelling </a:t>
            </a:r>
            <a:r>
              <a:rPr lang="fr-FR" sz="1200" dirty="0" err="1"/>
              <a:t>objects</a:t>
            </a:r>
            <a:endParaRPr lang="fr-FR" sz="1200" dirty="0"/>
          </a:p>
          <a:p>
            <a:r>
              <a:rPr lang="fr-FR" sz="1200" dirty="0"/>
              <a:t>Checking correct </a:t>
            </a:r>
            <a:r>
              <a:rPr lang="fr-FR" sz="1200" dirty="0" err="1"/>
              <a:t>shape</a:t>
            </a:r>
            <a:r>
              <a:rPr lang="fr-FR" sz="1200" dirty="0"/>
              <a:t>, size or orientation</a:t>
            </a:r>
          </a:p>
          <a:p>
            <a:r>
              <a:rPr lang="fr-FR" sz="1200" dirty="0" err="1"/>
              <a:t>Categorizing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to </a:t>
            </a:r>
            <a:r>
              <a:rPr lang="fr-FR" sz="1200" dirty="0" err="1"/>
              <a:t>specific</a:t>
            </a:r>
            <a:r>
              <a:rPr lang="fr-FR" sz="1200" dirty="0"/>
              <a:t> groups (</a:t>
            </a:r>
            <a:r>
              <a:rPr lang="fr-FR" sz="1200" dirty="0" err="1"/>
              <a:t>defective</a:t>
            </a:r>
            <a:r>
              <a:rPr lang="fr-FR" sz="1200" dirty="0"/>
              <a:t> or non-</a:t>
            </a:r>
            <a:r>
              <a:rPr lang="fr-FR" sz="1200" dirty="0" err="1"/>
              <a:t>def</a:t>
            </a:r>
            <a:r>
              <a:rPr lang="fr-FR" sz="1200" dirty="0"/>
              <a:t>.)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CB78513-46E6-CEC3-A399-C8A69B2A3113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Tolerances</a:t>
            </a:r>
            <a:r>
              <a:rPr lang="fr-FR" sz="1200" dirty="0"/>
              <a:t>, </a:t>
            </a:r>
            <a:r>
              <a:rPr lang="fr-FR" sz="1200" dirty="0" err="1"/>
              <a:t>pass</a:t>
            </a:r>
            <a:r>
              <a:rPr lang="fr-FR" sz="1200" dirty="0"/>
              <a:t>/fail, real-time feedback…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A0323E6-D247-1A95-2AB7-CCC638A81A68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Light, Camera…</a:t>
            </a:r>
          </a:p>
        </p:txBody>
      </p:sp>
    </p:spTree>
    <p:extLst>
      <p:ext uri="{BB962C8B-B14F-4D97-AF65-F5344CB8AC3E}">
        <p14:creationId xmlns:p14="http://schemas.microsoft.com/office/powerpoint/2010/main" val="86483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SC19</a:t>
            </a:r>
            <a:br>
              <a:rPr lang="fr-FR" sz="44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 err="1">
                <a:latin typeface="Bahnschrift SemiBold" panose="020B0502040204020203" pitchFamily="34" charset="0"/>
              </a:rPr>
              <a:t>OpenCV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2000" dirty="0">
                <a:latin typeface="Bahnschrift Light" panose="020B0502040204020203" pitchFamily="34" charset="0"/>
              </a:rPr>
              <a:t>Formation Continue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5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</a:t>
            </a:r>
            <a:r>
              <a:rPr lang="fr-FR" sz="2000" b="1" dirty="0" err="1"/>
              <a:t>OpenCV</a:t>
            </a:r>
            <a:r>
              <a:rPr lang="fr-FR" sz="2000" b="1" dirty="0"/>
              <a:t> ?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6B91BAA-4450-B6CA-E505-D22BB3A4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461" y="4105349"/>
            <a:ext cx="4445322" cy="183155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016BC56-B81B-62CD-0FF4-9D0D08503B81}"/>
              </a:ext>
            </a:extLst>
          </p:cNvPr>
          <p:cNvSpPr txBox="1"/>
          <p:nvPr/>
        </p:nvSpPr>
        <p:spPr>
          <a:xfrm>
            <a:off x="8952421" y="3462543"/>
            <a:ext cx="187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5"/>
              </a:rPr>
              <a:t>http://opencv.org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6ECBA-9334-8E33-9E9B-AF2E5B4DEB0A}"/>
              </a:ext>
            </a:extLst>
          </p:cNvPr>
          <p:cNvSpPr/>
          <p:nvPr/>
        </p:nvSpPr>
        <p:spPr>
          <a:xfrm>
            <a:off x="9086122" y="1670787"/>
            <a:ext cx="1607820" cy="17637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709F39D7-F3E4-475E-B542-9EA6DB02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437" y="1780121"/>
            <a:ext cx="1296370" cy="15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3B9FFF-4EF6-5D47-6C8B-FCE4449B7B6A}"/>
              </a:ext>
            </a:extLst>
          </p:cNvPr>
          <p:cNvSpPr txBox="1"/>
          <p:nvPr/>
        </p:nvSpPr>
        <p:spPr>
          <a:xfrm>
            <a:off x="432218" y="2142928"/>
            <a:ext cx="46022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Open Source Computer Vision Library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An open source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computer vision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and machine learning software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library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1600" i="1" dirty="0"/>
              <a:t>supporting multiple programming languages such as Python, C++, Java, and MATLAB</a:t>
            </a:r>
            <a:endParaRPr lang="fr-FR" sz="16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6B9C811B-3E0F-48EA-3F34-FA4E05B21079}"/>
              </a:ext>
            </a:extLst>
          </p:cNvPr>
          <p:cNvSpPr/>
          <p:nvPr/>
        </p:nvSpPr>
        <p:spPr>
          <a:xfrm>
            <a:off x="591065" y="4606504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Image </a:t>
            </a:r>
            <a:r>
              <a:rPr lang="fr-FR" sz="1400" b="1" dirty="0" err="1"/>
              <a:t>Processing</a:t>
            </a:r>
            <a:endParaRPr lang="fr-FR" sz="1400" b="1" dirty="0"/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0A98D874-44A1-5C69-1A50-39F5886B00FF}"/>
              </a:ext>
            </a:extLst>
          </p:cNvPr>
          <p:cNvSpPr/>
          <p:nvPr/>
        </p:nvSpPr>
        <p:spPr>
          <a:xfrm>
            <a:off x="591065" y="4946422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Object Recognition</a:t>
            </a:r>
          </a:p>
        </p:txBody>
      </p:sp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57E99030-5121-EBD7-1803-C87213B65D89}"/>
              </a:ext>
            </a:extLst>
          </p:cNvPr>
          <p:cNvSpPr/>
          <p:nvPr/>
        </p:nvSpPr>
        <p:spPr>
          <a:xfrm>
            <a:off x="591065" y="5286340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CV </a:t>
            </a:r>
            <a:r>
              <a:rPr lang="fr-FR" sz="1400" b="1" dirty="0" err="1"/>
              <a:t>Algorithms</a:t>
            </a:r>
            <a:endParaRPr lang="fr-FR" sz="1400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5B0005-8A0B-20F5-0048-EAE994D13AA6}"/>
              </a:ext>
            </a:extLst>
          </p:cNvPr>
          <p:cNvSpPr txBox="1"/>
          <p:nvPr/>
        </p:nvSpPr>
        <p:spPr>
          <a:xfrm>
            <a:off x="2733321" y="4617823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Filtering, Edge detection, Image transformations…</a:t>
            </a:r>
            <a:endParaRPr lang="fr-FR" sz="105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EE67865-649E-FD37-F357-87855A331D85}"/>
              </a:ext>
            </a:extLst>
          </p:cNvPr>
          <p:cNvSpPr txBox="1"/>
          <p:nvPr/>
        </p:nvSpPr>
        <p:spPr>
          <a:xfrm>
            <a:off x="2733320" y="4957741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Detecting objects in images and videos</a:t>
            </a:r>
            <a:endParaRPr lang="fr-FR" sz="105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7C96BFE-E165-6294-4775-F191115A368B}"/>
              </a:ext>
            </a:extLst>
          </p:cNvPr>
          <p:cNvSpPr txBox="1"/>
          <p:nvPr/>
        </p:nvSpPr>
        <p:spPr>
          <a:xfrm>
            <a:off x="2733320" y="5297659"/>
            <a:ext cx="3596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Motion tracking, 3D reconstruction, Augmented reality</a:t>
            </a:r>
            <a:endParaRPr lang="fr-FR" sz="1050" dirty="0"/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E20B7CA8-FD78-D95F-47ED-5CF2BC6A2447}"/>
              </a:ext>
            </a:extLst>
          </p:cNvPr>
          <p:cNvSpPr/>
          <p:nvPr/>
        </p:nvSpPr>
        <p:spPr>
          <a:xfrm>
            <a:off x="591065" y="562625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Machine Learning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04DD09C-14C9-3D28-F17B-85D5AEE60111}"/>
              </a:ext>
            </a:extLst>
          </p:cNvPr>
          <p:cNvSpPr txBox="1"/>
          <p:nvPr/>
        </p:nvSpPr>
        <p:spPr>
          <a:xfrm>
            <a:off x="2733320" y="5637576"/>
            <a:ext cx="40048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Image classification, Pattern recognition, Scene Understanding</a:t>
            </a:r>
            <a:endParaRPr lang="fr-FR" sz="105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9C53EB-1CE0-07C0-6AB7-74F990ED6EE9}"/>
              </a:ext>
            </a:extLst>
          </p:cNvPr>
          <p:cNvSpPr txBox="1"/>
          <p:nvPr/>
        </p:nvSpPr>
        <p:spPr>
          <a:xfrm>
            <a:off x="258483" y="6276826"/>
            <a:ext cx="10281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4.5.0 and higher versions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7"/>
              </a:rPr>
              <a:t>Apache 2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4.4.0 and lower versions, including OpenCV 3.x, OpenCV 2.x, and OpenCV 1.x,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8"/>
              </a:rPr>
              <a:t>3-clause BSD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059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SC19 – 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Python 3 and </a:t>
            </a:r>
            <a:r>
              <a:rPr lang="fr-FR" sz="2000" b="1" dirty="0" err="1"/>
              <a:t>OpenCV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537DA9-74E3-A94D-529E-6FFDD6C6842E}"/>
              </a:ext>
            </a:extLst>
          </p:cNvPr>
          <p:cNvSpPr txBox="1"/>
          <p:nvPr/>
        </p:nvSpPr>
        <p:spPr>
          <a:xfrm>
            <a:off x="776406" y="5875031"/>
            <a:ext cx="65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ED6915"/>
                </a:solidFill>
              </a:rPr>
              <a:t>https://iogs-lense-training.github.io/image-processing/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BDF14A-14D2-FF8C-0DD0-5225E9D63924}"/>
              </a:ext>
            </a:extLst>
          </p:cNvPr>
          <p:cNvSpPr txBox="1"/>
          <p:nvPr/>
        </p:nvSpPr>
        <p:spPr>
          <a:xfrm>
            <a:off x="8952421" y="3462543"/>
            <a:ext cx="187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4"/>
              </a:rPr>
              <a:t>http://opencv.org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1C2C0-8306-1827-07D6-E410B54D2A23}"/>
              </a:ext>
            </a:extLst>
          </p:cNvPr>
          <p:cNvSpPr/>
          <p:nvPr/>
        </p:nvSpPr>
        <p:spPr>
          <a:xfrm>
            <a:off x="9086122" y="1670787"/>
            <a:ext cx="1607820" cy="17637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4" descr="Logo">
            <a:extLst>
              <a:ext uri="{FF2B5EF4-FFF2-40B4-BE49-F238E27FC236}">
                <a16:creationId xmlns:a16="http://schemas.microsoft.com/office/drawing/2014/main" id="{6BC6D478-A421-A1DD-C586-6F4283AB7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437" y="1780121"/>
            <a:ext cx="1296370" cy="15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330B674-F913-330B-8FB5-18563DE9D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32" y="5234097"/>
            <a:ext cx="2122086" cy="64093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C031F36-DA89-1874-BBB7-DE7F88DD69FB}"/>
              </a:ext>
            </a:extLst>
          </p:cNvPr>
          <p:cNvSpPr txBox="1"/>
          <p:nvPr/>
        </p:nvSpPr>
        <p:spPr>
          <a:xfrm>
            <a:off x="776404" y="2674506"/>
            <a:ext cx="4613723" cy="4001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Consolas" panose="020B0609020204030204" pitchFamily="49" charset="0"/>
              </a:rPr>
              <a:t>pip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install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opencv</a:t>
            </a:r>
            <a:r>
              <a:rPr lang="fr-FR" sz="2000" dirty="0">
                <a:latin typeface="Consolas" panose="020B0609020204030204" pitchFamily="49" charset="0"/>
              </a:rPr>
              <a:t>-python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D333D80-0A83-766D-D5A8-232A4B65F519}"/>
              </a:ext>
            </a:extLst>
          </p:cNvPr>
          <p:cNvSpPr txBox="1"/>
          <p:nvPr/>
        </p:nvSpPr>
        <p:spPr>
          <a:xfrm>
            <a:off x="776405" y="3712780"/>
            <a:ext cx="4613723" cy="70788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onsolas" panose="020B0609020204030204" pitchFamily="49" charset="0"/>
              </a:rPr>
              <a:t>import cv2</a:t>
            </a:r>
          </a:p>
          <a:p>
            <a:r>
              <a:rPr lang="fr-FR" sz="2000" dirty="0">
                <a:latin typeface="Consolas" panose="020B0609020204030204" pitchFamily="49" charset="0"/>
              </a:rPr>
              <a:t>Cv2.__version__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68D771-A483-B3B5-D167-A7137A250FB8}"/>
              </a:ext>
            </a:extLst>
          </p:cNvPr>
          <p:cNvSpPr txBox="1"/>
          <p:nvPr/>
        </p:nvSpPr>
        <p:spPr>
          <a:xfrm>
            <a:off x="432218" y="2142928"/>
            <a:ext cx="4602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Installing OpenCV for Python 3</a:t>
            </a:r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r>
              <a:rPr lang="en-US" dirty="0"/>
              <a:t>Testing OpenCV importation in a script</a:t>
            </a:r>
          </a:p>
        </p:txBody>
      </p:sp>
    </p:spTree>
    <p:extLst>
      <p:ext uri="{BB962C8B-B14F-4D97-AF65-F5344CB8AC3E}">
        <p14:creationId xmlns:p14="http://schemas.microsoft.com/office/powerpoint/2010/main" val="400559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SC19</a:t>
            </a:r>
            <a:br>
              <a:rPr lang="fr-FR" sz="44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Digital Images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And </a:t>
            </a:r>
            <a:r>
              <a:rPr lang="fr-FR" sz="4400" dirty="0" err="1">
                <a:latin typeface="Bahnschrift SemiBold" panose="020B0502040204020203" pitchFamily="34" charset="0"/>
              </a:rPr>
              <a:t>processings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  <a:p>
            <a:r>
              <a:rPr lang="fr-FR" sz="2000" dirty="0">
                <a:latin typeface="Bahnschrift Light" panose="020B0502040204020203" pitchFamily="34" charset="0"/>
              </a:rPr>
              <a:t>Formation Continue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7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2193</TotalTime>
  <Words>7311</Words>
  <Application>Microsoft Office PowerPoint</Application>
  <PresentationFormat>Grand écran</PresentationFormat>
  <Paragraphs>928</Paragraphs>
  <Slides>32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3" baseType="lpstr">
      <vt:lpstr>Arial</vt:lpstr>
      <vt:lpstr>Avenir Next LT Pro</vt:lpstr>
      <vt:lpstr>Bahnschrift Light</vt:lpstr>
      <vt:lpstr>Bahnschrift SemiBold</vt:lpstr>
      <vt:lpstr>Calibri</vt:lpstr>
      <vt:lpstr>Cambria Math</vt:lpstr>
      <vt:lpstr>Consolas</vt:lpstr>
      <vt:lpstr>FreeSans</vt:lpstr>
      <vt:lpstr>Mulish</vt:lpstr>
      <vt:lpstr>SFMono-Regular</vt:lpstr>
      <vt:lpstr>AccentBoxVTI</vt:lpstr>
      <vt:lpstr> SC19 Image processing with OpenCV</vt:lpstr>
      <vt:lpstr>Présentation PowerPoint</vt:lpstr>
      <vt:lpstr>Présentation PowerPoint</vt:lpstr>
      <vt:lpstr>Présentation PowerPoint</vt:lpstr>
      <vt:lpstr>Présentation PowerPoint</vt:lpstr>
      <vt:lpstr> SC19  OpenCV</vt:lpstr>
      <vt:lpstr>Présentation PowerPoint</vt:lpstr>
      <vt:lpstr>Présentation PowerPoint</vt:lpstr>
      <vt:lpstr> SC19  Digital Images And processings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1067</cp:revision>
  <dcterms:created xsi:type="dcterms:W3CDTF">2023-04-08T12:37:13Z</dcterms:created>
  <dcterms:modified xsi:type="dcterms:W3CDTF">2024-10-16T08:03:54Z</dcterms:modified>
</cp:coreProperties>
</file>